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6.xml" ContentType="application/vnd.openxmlformats-officedocument.themeOverride+xml"/>
  <Override PartName="/ppt/tags/tag8.xml" ContentType="application/vnd.openxmlformats-officedocument.presentationml.tags+xml"/>
  <Override PartName="/ppt/theme/themeOverride7.xml" ContentType="application/vnd.openxmlformats-officedocument.themeOverride+xml"/>
  <Override PartName="/ppt/tags/tag9.xml" ContentType="application/vnd.openxmlformats-officedocument.presentationml.tags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theme/themeOverride9.xml" ContentType="application/vnd.openxmlformats-officedocument.themeOverride+xml"/>
  <Override PartName="/ppt/tags/tag11.xml" ContentType="application/vnd.openxmlformats-officedocument.presentationml.tags+xml"/>
  <Override PartName="/ppt/theme/themeOverride10.xml" ContentType="application/vnd.openxmlformats-officedocument.themeOverride+xml"/>
  <Override PartName="/ppt/tags/tag12.xml" ContentType="application/vnd.openxmlformats-officedocument.presentationml.tags+xml"/>
  <Override PartName="/ppt/theme/themeOverride11.xml" ContentType="application/vnd.openxmlformats-officedocument.themeOverride+xml"/>
  <Override PartName="/ppt/tags/tag13.xml" ContentType="application/vnd.openxmlformats-officedocument.presentationml.tags+xml"/>
  <Override PartName="/ppt/theme/themeOverride12.xml" ContentType="application/vnd.openxmlformats-officedocument.themeOverride+xml"/>
  <Override PartName="/ppt/tags/tag14.xml" ContentType="application/vnd.openxmlformats-officedocument.presentationml.tags+xml"/>
  <Override PartName="/ppt/theme/themeOverride13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14.xml" ContentType="application/vnd.openxmlformats-officedocument.themeOverride+xml"/>
  <Override PartName="/ppt/tags/tag21.xml" ContentType="application/vnd.openxmlformats-officedocument.presentationml.tags+xml"/>
  <Override PartName="/ppt/theme/themeOverride15.xml" ContentType="application/vnd.openxmlformats-officedocument.themeOverr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59" r:id="rId6"/>
    <p:sldId id="258" r:id="rId7"/>
    <p:sldId id="260" r:id="rId8"/>
    <p:sldId id="275" r:id="rId9"/>
    <p:sldId id="285" r:id="rId10"/>
    <p:sldId id="277" r:id="rId11"/>
    <p:sldId id="278" r:id="rId12"/>
    <p:sldId id="279" r:id="rId13"/>
    <p:sldId id="280" r:id="rId14"/>
    <p:sldId id="281" r:id="rId15"/>
    <p:sldId id="282" r:id="rId16"/>
    <p:sldId id="264" r:id="rId17"/>
    <p:sldId id="299" r:id="rId18"/>
    <p:sldId id="300" r:id="rId19"/>
    <p:sldId id="301" r:id="rId20"/>
    <p:sldId id="302" r:id="rId21"/>
    <p:sldId id="283" r:id="rId22"/>
    <p:sldId id="303" r:id="rId23"/>
    <p:sldId id="307" r:id="rId24"/>
    <p:sldId id="308" r:id="rId25"/>
    <p:sldId id="268" r:id="rId26"/>
    <p:sldId id="294" r:id="rId27"/>
    <p:sldId id="295" r:id="rId28"/>
    <p:sldId id="297" r:id="rId29"/>
    <p:sldId id="298" r:id="rId30"/>
    <p:sldId id="296" r:id="rId31"/>
    <p:sldId id="310" r:id="rId32"/>
    <p:sldId id="284" r:id="rId33"/>
    <p:sldId id="309" r:id="rId34"/>
    <p:sldId id="293" r:id="rId35"/>
    <p:sldId id="289" r:id="rId36"/>
    <p:sldId id="290" r:id="rId37"/>
    <p:sldId id="287" r:id="rId38"/>
    <p:sldId id="292" r:id="rId39"/>
    <p:sldId id="288" r:id="rId40"/>
    <p:sldId id="286" r:id="rId41"/>
    <p:sldId id="291" r:id="rId42"/>
    <p:sldId id="262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D8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为了鉴别用户身份，我们采用本地保存</a:t>
            </a:r>
            <a:r>
              <a:rPr lang="en-US" altLang="zh-CN"/>
              <a:t>userInfo</a:t>
            </a:r>
            <a:r>
              <a:rPr lang="zh-CN" altLang="en-US"/>
              <a:t>作为用户的唯一标识。向后端发送请求时请求头会附带部分用户信息，以示身份，后端会依此判断是否要响应该请求。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6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在灵魂匹配环节，我们需要衡量标签集合的相似度。为此我们提出了带权重的杰卡德相似度算法，为标签赋予权重，可以更好的突出每个标签的重要程度大小，也能够令大家匹配到兴趣爱好更一致的灵魂伴侣。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8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EA88E3DA-1ED0-426B-BC14-8A269F4A7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5F33550-AB7F-AA67-9BF0-F12CA5DE8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9773" y="1277257"/>
            <a:ext cx="4657725" cy="45339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971D7C08-5911-F381-A669-FBEA22DB5B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541" r="32504"/>
          <a:stretch>
            <a:fillRect/>
          </a:stretch>
        </p:blipFill>
        <p:spPr>
          <a:xfrm>
            <a:off x="10456182" y="0"/>
            <a:ext cx="1735818" cy="1812018"/>
          </a:xfrm>
          <a:custGeom>
            <a:avLst/>
            <a:gdLst>
              <a:gd name="connsiteX0" fmla="*/ 0 w 1735818"/>
              <a:gd name="connsiteY0" fmla="*/ 0 h 1812018"/>
              <a:gd name="connsiteX1" fmla="*/ 1735818 w 1735818"/>
              <a:gd name="connsiteY1" fmla="*/ 0 h 1812018"/>
              <a:gd name="connsiteX2" fmla="*/ 1735818 w 1735818"/>
              <a:gd name="connsiteY2" fmla="*/ 1812018 h 1812018"/>
              <a:gd name="connsiteX3" fmla="*/ 0 w 1735818"/>
              <a:gd name="connsiteY3" fmla="*/ 1812018 h 181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818" h="1812018">
                <a:moveTo>
                  <a:pt x="0" y="0"/>
                </a:moveTo>
                <a:lnTo>
                  <a:pt x="1735818" y="0"/>
                </a:lnTo>
                <a:lnTo>
                  <a:pt x="1735818" y="1812018"/>
                </a:lnTo>
                <a:lnTo>
                  <a:pt x="0" y="1812018"/>
                </a:lnTo>
                <a:close/>
              </a:path>
            </a:pathLst>
          </a:cu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C109F387-E1FC-4C0C-2CDC-10D6AD354E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3492"/>
          <a:stretch>
            <a:fillRect/>
          </a:stretch>
        </p:blipFill>
        <p:spPr>
          <a:xfrm>
            <a:off x="1599454" y="0"/>
            <a:ext cx="1666875" cy="941925"/>
          </a:xfrm>
          <a:custGeom>
            <a:avLst/>
            <a:gdLst>
              <a:gd name="connsiteX0" fmla="*/ 0 w 1666875"/>
              <a:gd name="connsiteY0" fmla="*/ 0 h 941925"/>
              <a:gd name="connsiteX1" fmla="*/ 1666875 w 1666875"/>
              <a:gd name="connsiteY1" fmla="*/ 0 h 941925"/>
              <a:gd name="connsiteX2" fmla="*/ 1666875 w 1666875"/>
              <a:gd name="connsiteY2" fmla="*/ 941925 h 941925"/>
              <a:gd name="connsiteX3" fmla="*/ 0 w 1666875"/>
              <a:gd name="connsiteY3" fmla="*/ 941925 h 9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875" h="941925">
                <a:moveTo>
                  <a:pt x="0" y="0"/>
                </a:moveTo>
                <a:lnTo>
                  <a:pt x="1666875" y="0"/>
                </a:lnTo>
                <a:lnTo>
                  <a:pt x="1666875" y="941925"/>
                </a:lnTo>
                <a:lnTo>
                  <a:pt x="0" y="941925"/>
                </a:lnTo>
                <a:close/>
              </a:path>
            </a:pathLst>
          </a:cu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42842E98-6E3A-0BA5-14D6-6AF1F8710B7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5764" b="37399"/>
          <a:stretch>
            <a:fillRect/>
          </a:stretch>
        </p:blipFill>
        <p:spPr>
          <a:xfrm>
            <a:off x="-2609" y="5248048"/>
            <a:ext cx="2166338" cy="1609952"/>
          </a:xfrm>
          <a:custGeom>
            <a:avLst/>
            <a:gdLst>
              <a:gd name="connsiteX0" fmla="*/ 0 w 2166338"/>
              <a:gd name="connsiteY0" fmla="*/ 0 h 1609952"/>
              <a:gd name="connsiteX1" fmla="*/ 2166338 w 2166338"/>
              <a:gd name="connsiteY1" fmla="*/ 0 h 1609952"/>
              <a:gd name="connsiteX2" fmla="*/ 2166338 w 2166338"/>
              <a:gd name="connsiteY2" fmla="*/ 1609952 h 1609952"/>
              <a:gd name="connsiteX3" fmla="*/ 0 w 2166338"/>
              <a:gd name="connsiteY3" fmla="*/ 1609952 h 160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6338" h="1609952">
                <a:moveTo>
                  <a:pt x="0" y="0"/>
                </a:moveTo>
                <a:lnTo>
                  <a:pt x="2166338" y="0"/>
                </a:lnTo>
                <a:lnTo>
                  <a:pt x="2166338" y="1609952"/>
                </a:lnTo>
                <a:lnTo>
                  <a:pt x="0" y="1609952"/>
                </a:lnTo>
                <a:close/>
              </a:path>
            </a:pathLst>
          </a:cu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D121BFD-9066-D379-A061-998B54740FE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61374"/>
          <a:stretch>
            <a:fillRect/>
          </a:stretch>
        </p:blipFill>
        <p:spPr>
          <a:xfrm>
            <a:off x="11548155" y="4414611"/>
            <a:ext cx="643845" cy="1666875"/>
          </a:xfrm>
          <a:custGeom>
            <a:avLst/>
            <a:gdLst>
              <a:gd name="connsiteX0" fmla="*/ 0 w 643845"/>
              <a:gd name="connsiteY0" fmla="*/ 0 h 1666875"/>
              <a:gd name="connsiteX1" fmla="*/ 643845 w 643845"/>
              <a:gd name="connsiteY1" fmla="*/ 0 h 1666875"/>
              <a:gd name="connsiteX2" fmla="*/ 643845 w 643845"/>
              <a:gd name="connsiteY2" fmla="*/ 1666875 h 1666875"/>
              <a:gd name="connsiteX3" fmla="*/ 0 w 643845"/>
              <a:gd name="connsiteY3" fmla="*/ 1666875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845" h="1666875">
                <a:moveTo>
                  <a:pt x="0" y="0"/>
                </a:moveTo>
                <a:lnTo>
                  <a:pt x="643845" y="0"/>
                </a:lnTo>
                <a:lnTo>
                  <a:pt x="643845" y="1666875"/>
                </a:lnTo>
                <a:lnTo>
                  <a:pt x="0" y="1666875"/>
                </a:lnTo>
                <a:close/>
              </a:path>
            </a:pathLst>
          </a:cu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C240B6A4-B1AD-1A56-6702-F61EC3D39F5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25517"/>
          <a:stretch>
            <a:fillRect/>
          </a:stretch>
        </p:blipFill>
        <p:spPr>
          <a:xfrm>
            <a:off x="7699440" y="5843484"/>
            <a:ext cx="1543050" cy="1014516"/>
          </a:xfrm>
          <a:custGeom>
            <a:avLst/>
            <a:gdLst>
              <a:gd name="connsiteX0" fmla="*/ 0 w 1543050"/>
              <a:gd name="connsiteY0" fmla="*/ 0 h 1014516"/>
              <a:gd name="connsiteX1" fmla="*/ 1543050 w 1543050"/>
              <a:gd name="connsiteY1" fmla="*/ 0 h 1014516"/>
              <a:gd name="connsiteX2" fmla="*/ 1543050 w 1543050"/>
              <a:gd name="connsiteY2" fmla="*/ 1014516 h 1014516"/>
              <a:gd name="connsiteX3" fmla="*/ 0 w 1543050"/>
              <a:gd name="connsiteY3" fmla="*/ 1014516 h 101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1014516">
                <a:moveTo>
                  <a:pt x="0" y="0"/>
                </a:moveTo>
                <a:lnTo>
                  <a:pt x="1543050" y="0"/>
                </a:lnTo>
                <a:lnTo>
                  <a:pt x="1543050" y="1014516"/>
                </a:lnTo>
                <a:lnTo>
                  <a:pt x="0" y="1014516"/>
                </a:lnTo>
                <a:close/>
              </a:path>
            </a:pathLst>
          </a:cu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DA0E547-073A-DDC0-555A-50175A3D300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6473" y="1046843"/>
            <a:ext cx="1162050" cy="1057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CDAAC12-48AB-464E-1B76-D5CACFA59B2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2824">
            <a:off x="8757888" y="-145081"/>
            <a:ext cx="1200150" cy="1019175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D9661AD3-8E8C-A940-8277-F1B10782825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40546"/>
          <a:stretch>
            <a:fillRect/>
          </a:stretch>
        </p:blipFill>
        <p:spPr>
          <a:xfrm>
            <a:off x="-25515" y="2437493"/>
            <a:ext cx="968376" cy="1028700"/>
          </a:xfrm>
          <a:custGeom>
            <a:avLst/>
            <a:gdLst>
              <a:gd name="connsiteX0" fmla="*/ 0 w 968376"/>
              <a:gd name="connsiteY0" fmla="*/ 0 h 1028700"/>
              <a:gd name="connsiteX1" fmla="*/ 968376 w 968376"/>
              <a:gd name="connsiteY1" fmla="*/ 0 h 1028700"/>
              <a:gd name="connsiteX2" fmla="*/ 968376 w 968376"/>
              <a:gd name="connsiteY2" fmla="*/ 1028700 h 1028700"/>
              <a:gd name="connsiteX3" fmla="*/ 0 w 968376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8376" h="1028700">
                <a:moveTo>
                  <a:pt x="0" y="0"/>
                </a:moveTo>
                <a:lnTo>
                  <a:pt x="968376" y="0"/>
                </a:lnTo>
                <a:lnTo>
                  <a:pt x="968376" y="1028700"/>
                </a:lnTo>
                <a:lnTo>
                  <a:pt x="0" y="10287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3413" y="1651252"/>
            <a:ext cx="4905488" cy="255204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zh-CN" altLang="en-US" sz="6000" dirty="0">
                <a:solidFill>
                  <a:schemeClr val="accent1"/>
                </a:solidFill>
                <a:latin typeface="+mn-lt"/>
              </a:defRPr>
            </a:lvl1pPr>
          </a:lstStyle>
          <a:p>
            <a:pPr marL="0" lvl="0">
              <a:tabLst>
                <a:tab pos="3133725" algn="l"/>
              </a:tabLst>
            </a:pPr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3412" y="4584700"/>
            <a:ext cx="3673588" cy="451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7842" y="6035723"/>
            <a:ext cx="4710852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306" y="6035724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  <a:t>2024/1/3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554A9AC8-D1E4-D726-FEA1-969AB3C7C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958886"/>
            <a:ext cx="5731164" cy="53902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2400">
                <a:solidFill>
                  <a:schemeClr val="accent2"/>
                </a:solidFill>
              </a:defRPr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3497913"/>
            <a:ext cx="5731164" cy="497878"/>
          </a:xfrm>
        </p:spPr>
        <p:txBody>
          <a:bodyPr/>
          <a:lstStyle>
            <a:lvl1pPr marL="0" indent="0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A6C5649-0E62-816D-1DB0-70D8C9C13B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73875" y="1328665"/>
            <a:ext cx="4657725" cy="45339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EF5767D3-339E-BAEA-0DBD-72A1B5A305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122" y="96677"/>
            <a:ext cx="1666875" cy="166687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5816CAF2-D1A5-0724-B5EE-18AEA9278CF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0575" b="32338"/>
          <a:stretch>
            <a:fillRect/>
          </a:stretch>
        </p:blipFill>
        <p:spPr>
          <a:xfrm>
            <a:off x="10868082" y="5730152"/>
            <a:ext cx="1323918" cy="1127848"/>
          </a:xfrm>
          <a:custGeom>
            <a:avLst/>
            <a:gdLst>
              <a:gd name="connsiteX0" fmla="*/ 0 w 1323918"/>
              <a:gd name="connsiteY0" fmla="*/ 0 h 1127848"/>
              <a:gd name="connsiteX1" fmla="*/ 1323918 w 1323918"/>
              <a:gd name="connsiteY1" fmla="*/ 0 h 1127848"/>
              <a:gd name="connsiteX2" fmla="*/ 1323918 w 1323918"/>
              <a:gd name="connsiteY2" fmla="*/ 1127848 h 1127848"/>
              <a:gd name="connsiteX3" fmla="*/ 0 w 1323918"/>
              <a:gd name="connsiteY3" fmla="*/ 1127848 h 112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918" h="1127848">
                <a:moveTo>
                  <a:pt x="0" y="0"/>
                </a:moveTo>
                <a:lnTo>
                  <a:pt x="1323918" y="0"/>
                </a:lnTo>
                <a:lnTo>
                  <a:pt x="1323918" y="1127848"/>
                </a:lnTo>
                <a:lnTo>
                  <a:pt x="0" y="1127848"/>
                </a:lnTo>
                <a:close/>
              </a:path>
            </a:pathLst>
          </a:cu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C0575971-74B0-95DA-1F77-9F7D9D57AC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9574"/>
          <a:stretch>
            <a:fillRect/>
          </a:stretch>
        </p:blipFill>
        <p:spPr>
          <a:xfrm>
            <a:off x="9416651" y="0"/>
            <a:ext cx="1543050" cy="823048"/>
          </a:xfrm>
          <a:custGeom>
            <a:avLst/>
            <a:gdLst>
              <a:gd name="connsiteX0" fmla="*/ 0 w 1543050"/>
              <a:gd name="connsiteY0" fmla="*/ 0 h 823048"/>
              <a:gd name="connsiteX1" fmla="*/ 1543050 w 1543050"/>
              <a:gd name="connsiteY1" fmla="*/ 0 h 823048"/>
              <a:gd name="connsiteX2" fmla="*/ 1543050 w 1543050"/>
              <a:gd name="connsiteY2" fmla="*/ 823048 h 823048"/>
              <a:gd name="connsiteX3" fmla="*/ 0 w 1543050"/>
              <a:gd name="connsiteY3" fmla="*/ 823048 h 82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823048">
                <a:moveTo>
                  <a:pt x="0" y="0"/>
                </a:moveTo>
                <a:lnTo>
                  <a:pt x="1543050" y="0"/>
                </a:lnTo>
                <a:lnTo>
                  <a:pt x="1543050" y="823048"/>
                </a:lnTo>
                <a:lnTo>
                  <a:pt x="0" y="823048"/>
                </a:lnTo>
                <a:close/>
              </a:path>
            </a:pathLst>
          </a:cu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0D7CB710-AC2A-02A2-DB60-132D6295840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8868" y="1190172"/>
            <a:ext cx="1162050" cy="1057275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3136F247-4C26-BA13-B54C-CED9F3909FB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9321" y="4054909"/>
            <a:ext cx="16287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C9A6565C-ACC7-D928-14DC-C75C0131E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形 16">
            <a:extLst>
              <a:ext uri="{FF2B5EF4-FFF2-40B4-BE49-F238E27FC236}">
                <a16:creationId xmlns:a16="http://schemas.microsoft.com/office/drawing/2014/main" id="{36FF6EEF-8B80-83D3-1778-EC5B4D68B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481988C-1822-CB33-9080-56CFBE6C2C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46409" y="1262410"/>
            <a:ext cx="4657725" cy="45339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08A7D4D2-E4CE-2E2A-A248-40DB95C46D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541" r="32981"/>
          <a:stretch>
            <a:fillRect/>
          </a:stretch>
        </p:blipFill>
        <p:spPr>
          <a:xfrm>
            <a:off x="10456182" y="0"/>
            <a:ext cx="1723572" cy="1812018"/>
          </a:xfrm>
          <a:custGeom>
            <a:avLst/>
            <a:gdLst>
              <a:gd name="connsiteX0" fmla="*/ 0 w 1723572"/>
              <a:gd name="connsiteY0" fmla="*/ 0 h 1812018"/>
              <a:gd name="connsiteX1" fmla="*/ 1723572 w 1723572"/>
              <a:gd name="connsiteY1" fmla="*/ 0 h 1812018"/>
              <a:gd name="connsiteX2" fmla="*/ 1723572 w 1723572"/>
              <a:gd name="connsiteY2" fmla="*/ 1812018 h 1812018"/>
              <a:gd name="connsiteX3" fmla="*/ 0 w 1723572"/>
              <a:gd name="connsiteY3" fmla="*/ 1812018 h 181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2" h="1812018">
                <a:moveTo>
                  <a:pt x="0" y="0"/>
                </a:moveTo>
                <a:lnTo>
                  <a:pt x="1723572" y="0"/>
                </a:lnTo>
                <a:lnTo>
                  <a:pt x="1723572" y="1812018"/>
                </a:lnTo>
                <a:lnTo>
                  <a:pt x="0" y="1812018"/>
                </a:lnTo>
                <a:close/>
              </a:path>
            </a:pathLst>
          </a:cu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249D6AB5-0B07-DF6B-47F3-2FC5FFC87EF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4497"/>
          <a:stretch>
            <a:fillRect/>
          </a:stretch>
        </p:blipFill>
        <p:spPr>
          <a:xfrm>
            <a:off x="1793015" y="0"/>
            <a:ext cx="1666875" cy="758476"/>
          </a:xfrm>
          <a:custGeom>
            <a:avLst/>
            <a:gdLst>
              <a:gd name="connsiteX0" fmla="*/ 0 w 1666875"/>
              <a:gd name="connsiteY0" fmla="*/ 0 h 758476"/>
              <a:gd name="connsiteX1" fmla="*/ 1666875 w 1666875"/>
              <a:gd name="connsiteY1" fmla="*/ 0 h 758476"/>
              <a:gd name="connsiteX2" fmla="*/ 1666875 w 1666875"/>
              <a:gd name="connsiteY2" fmla="*/ 758476 h 758476"/>
              <a:gd name="connsiteX3" fmla="*/ 0 w 1666875"/>
              <a:gd name="connsiteY3" fmla="*/ 758476 h 75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875" h="758476">
                <a:moveTo>
                  <a:pt x="0" y="0"/>
                </a:moveTo>
                <a:lnTo>
                  <a:pt x="1666875" y="0"/>
                </a:lnTo>
                <a:lnTo>
                  <a:pt x="1666875" y="758476"/>
                </a:lnTo>
                <a:lnTo>
                  <a:pt x="0" y="758476"/>
                </a:lnTo>
                <a:close/>
              </a:path>
            </a:pathLst>
          </a:cu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4F268568-5F2D-279E-548B-A4D3AFA4972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5372" b="37399"/>
          <a:stretch>
            <a:fillRect/>
          </a:stretch>
        </p:blipFill>
        <p:spPr>
          <a:xfrm>
            <a:off x="-12699" y="5248048"/>
            <a:ext cx="2176429" cy="1609952"/>
          </a:xfrm>
          <a:custGeom>
            <a:avLst/>
            <a:gdLst>
              <a:gd name="connsiteX0" fmla="*/ 0 w 2176429"/>
              <a:gd name="connsiteY0" fmla="*/ 0 h 1609952"/>
              <a:gd name="connsiteX1" fmla="*/ 2176429 w 2176429"/>
              <a:gd name="connsiteY1" fmla="*/ 0 h 1609952"/>
              <a:gd name="connsiteX2" fmla="*/ 2176429 w 2176429"/>
              <a:gd name="connsiteY2" fmla="*/ 1609952 h 1609952"/>
              <a:gd name="connsiteX3" fmla="*/ 0 w 2176429"/>
              <a:gd name="connsiteY3" fmla="*/ 1609952 h 160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429" h="1609952">
                <a:moveTo>
                  <a:pt x="0" y="0"/>
                </a:moveTo>
                <a:lnTo>
                  <a:pt x="2176429" y="0"/>
                </a:lnTo>
                <a:lnTo>
                  <a:pt x="2176429" y="1609952"/>
                </a:lnTo>
                <a:lnTo>
                  <a:pt x="0" y="1609952"/>
                </a:lnTo>
                <a:close/>
              </a:path>
            </a:pathLst>
          </a:cu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2C12C956-9BB9-AD1A-6FCB-4CFD729F84D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61374"/>
          <a:stretch>
            <a:fillRect/>
          </a:stretch>
        </p:blipFill>
        <p:spPr>
          <a:xfrm>
            <a:off x="11548155" y="4414611"/>
            <a:ext cx="643845" cy="1666875"/>
          </a:xfrm>
          <a:custGeom>
            <a:avLst/>
            <a:gdLst>
              <a:gd name="connsiteX0" fmla="*/ 0 w 643845"/>
              <a:gd name="connsiteY0" fmla="*/ 0 h 1666875"/>
              <a:gd name="connsiteX1" fmla="*/ 643845 w 643845"/>
              <a:gd name="connsiteY1" fmla="*/ 0 h 1666875"/>
              <a:gd name="connsiteX2" fmla="*/ 643845 w 643845"/>
              <a:gd name="connsiteY2" fmla="*/ 1666875 h 1666875"/>
              <a:gd name="connsiteX3" fmla="*/ 0 w 643845"/>
              <a:gd name="connsiteY3" fmla="*/ 1666875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845" h="1666875">
                <a:moveTo>
                  <a:pt x="0" y="0"/>
                </a:moveTo>
                <a:lnTo>
                  <a:pt x="643845" y="0"/>
                </a:lnTo>
                <a:lnTo>
                  <a:pt x="643845" y="1666875"/>
                </a:lnTo>
                <a:lnTo>
                  <a:pt x="0" y="1666875"/>
                </a:lnTo>
                <a:close/>
              </a:path>
            </a:pathLst>
          </a:cu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34401A45-8209-0780-A95F-7AA02F1F03E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25517"/>
          <a:stretch>
            <a:fillRect/>
          </a:stretch>
        </p:blipFill>
        <p:spPr>
          <a:xfrm>
            <a:off x="7699440" y="5843484"/>
            <a:ext cx="1543050" cy="1014516"/>
          </a:xfrm>
          <a:custGeom>
            <a:avLst/>
            <a:gdLst>
              <a:gd name="connsiteX0" fmla="*/ 0 w 1543050"/>
              <a:gd name="connsiteY0" fmla="*/ 0 h 1014516"/>
              <a:gd name="connsiteX1" fmla="*/ 1543050 w 1543050"/>
              <a:gd name="connsiteY1" fmla="*/ 0 h 1014516"/>
              <a:gd name="connsiteX2" fmla="*/ 1543050 w 1543050"/>
              <a:gd name="connsiteY2" fmla="*/ 1014516 h 1014516"/>
              <a:gd name="connsiteX3" fmla="*/ 0 w 1543050"/>
              <a:gd name="connsiteY3" fmla="*/ 1014516 h 101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1014516">
                <a:moveTo>
                  <a:pt x="0" y="0"/>
                </a:moveTo>
                <a:lnTo>
                  <a:pt x="1543050" y="0"/>
                </a:lnTo>
                <a:lnTo>
                  <a:pt x="1543050" y="1014516"/>
                </a:lnTo>
                <a:lnTo>
                  <a:pt x="0" y="1014516"/>
                </a:lnTo>
                <a:close/>
              </a:path>
            </a:pathLst>
          </a:cu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077073D-7E9C-029E-F1F2-FB8379D5683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6473" y="1046843"/>
            <a:ext cx="1162050" cy="105727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DA56CF4-CE62-17CD-DCBF-54FDD416BB2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2824">
            <a:off x="8757887" y="-318862"/>
            <a:ext cx="1200150" cy="1019175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24D45B46-38FE-7756-C16D-B9151B3E67B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41683"/>
          <a:stretch>
            <a:fillRect/>
          </a:stretch>
        </p:blipFill>
        <p:spPr>
          <a:xfrm>
            <a:off x="-12699" y="615950"/>
            <a:ext cx="949858" cy="1028700"/>
          </a:xfrm>
          <a:custGeom>
            <a:avLst/>
            <a:gdLst>
              <a:gd name="connsiteX0" fmla="*/ 0 w 949858"/>
              <a:gd name="connsiteY0" fmla="*/ 0 h 1028700"/>
              <a:gd name="connsiteX1" fmla="*/ 949858 w 949858"/>
              <a:gd name="connsiteY1" fmla="*/ 0 h 1028700"/>
              <a:gd name="connsiteX2" fmla="*/ 949858 w 949858"/>
              <a:gd name="connsiteY2" fmla="*/ 1028700 h 1028700"/>
              <a:gd name="connsiteX3" fmla="*/ 0 w 949858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858" h="1028700">
                <a:moveTo>
                  <a:pt x="0" y="0"/>
                </a:moveTo>
                <a:lnTo>
                  <a:pt x="949858" y="0"/>
                </a:lnTo>
                <a:lnTo>
                  <a:pt x="949858" y="1028700"/>
                </a:lnTo>
                <a:lnTo>
                  <a:pt x="0" y="1028700"/>
                </a:lnTo>
                <a:close/>
              </a:path>
            </a:pathLst>
          </a:cu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6911" y="1973145"/>
            <a:ext cx="7391400" cy="16430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altLang="zh-CN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600" y="6044890"/>
            <a:ext cx="20193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100" y="6044890"/>
            <a:ext cx="1503329" cy="31589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2024/1/3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4" r:id="rId4"/>
    <p:sldLayoutId id="2147483655" r:id="rId5"/>
    <p:sldLayoutId id="214748365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39.107.136.38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CC618C-467B-A53C-D0C7-13B694E883AB}"/>
              </a:ext>
            </a:extLst>
          </p:cNvPr>
          <p:cNvSpPr/>
          <p:nvPr/>
        </p:nvSpPr>
        <p:spPr>
          <a:xfrm>
            <a:off x="6440235" y="4830937"/>
            <a:ext cx="3689779" cy="547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235" y="4814662"/>
            <a:ext cx="3673588" cy="444500"/>
          </a:xfrm>
        </p:spPr>
        <p:txBody>
          <a:bodyPr anchor="ctr" anchorCtr="1">
            <a:normAutofit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答辩人：杨博文 张宇骏 苗汀昕</a:t>
            </a:r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E75D7965-B6B2-0A3B-D674-02320437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203" y="1218208"/>
            <a:ext cx="5280743" cy="2922986"/>
          </a:xfrm>
        </p:spPr>
        <p:txBody>
          <a:bodyPr>
            <a:noAutofit/>
          </a:bodyPr>
          <a:lstStyle/>
          <a:p>
            <a:pPr>
              <a:tabLst>
                <a:tab pos="3133725" algn="l"/>
              </a:tabLst>
            </a:pPr>
            <a:r>
              <a:rPr lang="zh-CN" altLang="en-US" sz="6600" dirty="0">
                <a:ea typeface="+mn-ea"/>
                <a:cs typeface="+mn-ea"/>
                <a:sym typeface="+mn-lt"/>
              </a:rPr>
              <a:t>与爱同航</a:t>
            </a:r>
            <a:br>
              <a:rPr lang="en-US" altLang="zh-CN" sz="6600" dirty="0">
                <a:ea typeface="+mn-ea"/>
                <a:cs typeface="+mn-ea"/>
                <a:sym typeface="+mn-lt"/>
              </a:rPr>
            </a:br>
            <a:r>
              <a:rPr lang="zh-CN" altLang="en-US" sz="4000" dirty="0">
                <a:ea typeface="+mn-ea"/>
                <a:cs typeface="+mn-ea"/>
                <a:sym typeface="+mn-lt"/>
              </a:rPr>
              <a:t>北航学子的</a:t>
            </a:r>
            <a:br>
              <a:rPr lang="en-US" altLang="zh-CN" sz="4800" dirty="0">
                <a:ea typeface="+mn-ea"/>
                <a:cs typeface="+mn-ea"/>
                <a:sym typeface="+mn-lt"/>
              </a:rPr>
            </a:br>
            <a:r>
              <a:rPr lang="zh-CN" altLang="en-US" sz="4800" dirty="0">
                <a:ea typeface="+mn-ea"/>
                <a:cs typeface="+mn-ea"/>
                <a:sym typeface="+mn-lt"/>
              </a:rPr>
              <a:t>一键恋爱指南</a:t>
            </a:r>
            <a:br>
              <a:rPr lang="en-GB" altLang="zh-CN" sz="2800" dirty="0">
                <a:solidFill>
                  <a:schemeClr val="accent1"/>
                </a:solidFill>
                <a:ea typeface="+mn-ea"/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accent1"/>
                </a:solidFill>
                <a:ea typeface="+mn-ea"/>
                <a:cs typeface="+mn-ea"/>
                <a:sym typeface="+mn-lt"/>
              </a:rPr>
              <a:t>Fly</a:t>
            </a:r>
            <a:r>
              <a:rPr lang="en-GB" altLang="zh-CN" sz="2800" dirty="0">
                <a:solidFill>
                  <a:schemeClr val="accent1"/>
                </a:solidFill>
                <a:ea typeface="+mn-ea"/>
                <a:cs typeface="+mn-ea"/>
                <a:sym typeface="+mn-lt"/>
              </a:rPr>
              <a:t> with Love</a:t>
            </a:r>
            <a:endParaRPr lang="zh-CN" altLang="en-US" sz="3600" dirty="0">
              <a:solidFill>
                <a:schemeClr val="accent1"/>
              </a:solidFill>
              <a:ea typeface="+mn-ea"/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2142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帖子流图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E1F4CA-CFA6-A575-18DB-523EA4A5B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" y="1733463"/>
            <a:ext cx="11201976" cy="33910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5566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31C622-15E2-7299-873A-665D529A1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77" y="758742"/>
            <a:ext cx="7137945" cy="53405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用户信息管理流图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5430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用户交友流图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3437F4-17BA-F590-C4B4-5C8C633E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27" y="1904921"/>
            <a:ext cx="10617746" cy="304815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0269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数据库设计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39E965-33B6-4BC1-B1B3-CD2DC6B7E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DESIGN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AF1F9-ACDD-C8AD-354A-214DB132BEA1}"/>
              </a:ext>
            </a:extLst>
          </p:cNvPr>
          <p:cNvSpPr txBox="1"/>
          <p:nvPr/>
        </p:nvSpPr>
        <p:spPr>
          <a:xfrm>
            <a:off x="660400" y="2121022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6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4234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3D8D3-DBAF-A613-4D23-DE6420A7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概念模式设计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7E5EFF-C30B-4933-D490-A66547AB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D11E30-6CF5-175A-E60A-0D1A10027BA4}"/>
              </a:ext>
            </a:extLst>
          </p:cNvPr>
          <p:cNvSpPr txBox="1"/>
          <p:nvPr/>
        </p:nvSpPr>
        <p:spPr>
          <a:xfrm>
            <a:off x="660400" y="1449659"/>
            <a:ext cx="3709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实体</a:t>
            </a:r>
            <a:r>
              <a:rPr lang="en-US" altLang="zh-CN" sz="2000" b="1" dirty="0"/>
              <a:t>ER</a:t>
            </a:r>
            <a:r>
              <a:rPr lang="zh-CN" altLang="en-US" sz="2000" b="1" dirty="0"/>
              <a:t>图：</a:t>
            </a:r>
            <a:r>
              <a:rPr lang="zh-CN" altLang="en-US" sz="2000" dirty="0"/>
              <a:t>共划分为十个实体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2BF2BD-D6E5-8195-206C-1D76EA27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1" y="2406370"/>
            <a:ext cx="5296516" cy="3752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1E0FA7-2758-FCED-21F4-42398B22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45" y="2406370"/>
            <a:ext cx="5332964" cy="4166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34CE07-1FDE-5FEF-103E-7E2D3D41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71" y="311959"/>
            <a:ext cx="5333138" cy="19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9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43EAA8-F88D-FB3A-D0DC-D9D4EBA6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C2B3DA-8CF7-1CBB-59E5-16F0CBE00156}"/>
              </a:ext>
            </a:extLst>
          </p:cNvPr>
          <p:cNvSpPr txBox="1"/>
          <p:nvPr/>
        </p:nvSpPr>
        <p:spPr>
          <a:xfrm>
            <a:off x="660400" y="594734"/>
            <a:ext cx="8766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模块关系</a:t>
            </a:r>
            <a:r>
              <a:rPr lang="en-US" altLang="zh-CN" sz="2000" b="1" dirty="0"/>
              <a:t>ER</a:t>
            </a:r>
            <a:r>
              <a:rPr lang="zh-CN" altLang="en-US" sz="2000" b="1" dirty="0"/>
              <a:t>图：</a:t>
            </a:r>
            <a:endParaRPr lang="en-US" altLang="zh-CN" sz="2000" b="1" dirty="0"/>
          </a:p>
          <a:p>
            <a:r>
              <a:rPr lang="zh-CN" altLang="en-US" sz="2000" dirty="0"/>
              <a:t>我们将系统功能划分为四个模块：用户个人信息模块，用户与用户间交互模块</a:t>
            </a:r>
            <a:r>
              <a:rPr lang="en-US" altLang="zh-CN" sz="2000" dirty="0"/>
              <a:t>(</a:t>
            </a:r>
            <a:r>
              <a:rPr lang="zh-CN" altLang="en-US" sz="2000" dirty="0"/>
              <a:t>进一步拆分为私密交友模块与公共社交模块</a:t>
            </a:r>
            <a:r>
              <a:rPr lang="en-US" altLang="zh-CN" sz="2000" dirty="0"/>
              <a:t>)</a:t>
            </a:r>
            <a:r>
              <a:rPr lang="zh-CN" altLang="en-US" sz="2000" dirty="0"/>
              <a:t>，管理员管理模块。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1235F3-FAEF-2FA4-28D2-4CDBBE48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16" y="2029522"/>
            <a:ext cx="6656811" cy="41222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D828C1-5439-DA77-8D9F-1F89130E4469}"/>
              </a:ext>
            </a:extLst>
          </p:cNvPr>
          <p:cNvSpPr txBox="1"/>
          <p:nvPr/>
        </p:nvSpPr>
        <p:spPr>
          <a:xfrm>
            <a:off x="8285356" y="3429000"/>
            <a:ext cx="228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用户个人信息模块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68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624042-156E-3936-2ED7-95429847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254631-CE55-E65A-51EA-10D4A8F3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9" y="979926"/>
            <a:ext cx="5880720" cy="44730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2408D3-8A9E-E1EF-2505-274F0E90A8F7}"/>
              </a:ext>
            </a:extLst>
          </p:cNvPr>
          <p:cNvSpPr txBox="1"/>
          <p:nvPr/>
        </p:nvSpPr>
        <p:spPr>
          <a:xfrm>
            <a:off x="3048000" y="58780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用户与用户间交互模块：私密交友模块 </a:t>
            </a:r>
            <a:r>
              <a:rPr lang="en-US" altLang="zh-CN" sz="1800" dirty="0"/>
              <a:t>+ </a:t>
            </a:r>
            <a:r>
              <a:rPr lang="zh-CN" altLang="en-US" sz="1800" dirty="0"/>
              <a:t>公共社交模块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8401B1-3D76-325B-069B-0DA16FDE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61" y="979926"/>
            <a:ext cx="5877339" cy="44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EA2F7-6F93-A1D7-1DF5-6E2415CC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BB645-1CE2-1D3B-7E67-58BEB1A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60" y="530681"/>
            <a:ext cx="7579344" cy="3562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5ACDF2-C8BC-2FF4-E601-66D5AE5A5761}"/>
              </a:ext>
            </a:extLst>
          </p:cNvPr>
          <p:cNvSpPr txBox="1"/>
          <p:nvPr/>
        </p:nvSpPr>
        <p:spPr>
          <a:xfrm>
            <a:off x="9136566" y="1942818"/>
            <a:ext cx="180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管理员管理模块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A6B662-389F-D00B-C5C8-DB65C1137A7B}"/>
              </a:ext>
            </a:extLst>
          </p:cNvPr>
          <p:cNvSpPr txBox="1"/>
          <p:nvPr/>
        </p:nvSpPr>
        <p:spPr>
          <a:xfrm>
            <a:off x="2417840" y="4407828"/>
            <a:ext cx="77703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总结：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通知贯穿各模块，是最为复杂的机制，依赖于通知机制我们实现了用户间实时的可见的交互。</a:t>
            </a:r>
            <a:endParaRPr lang="en-US" altLang="zh-CN" dirty="0"/>
          </a:p>
          <a:p>
            <a:r>
              <a:rPr lang="zh-CN" altLang="en-US" dirty="0"/>
              <a:t>总的来说，我们可以把通知机制理解为，一个用户向另一个用户发送了一条信息，其重点在于两个用户之间的关系。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331031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FCE48F-8950-5B51-103F-BBCB8DCE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31F3C0-3CCC-A7FC-0B38-D6E4050CA1A9}"/>
              </a:ext>
            </a:extLst>
          </p:cNvPr>
          <p:cNvGrpSpPr/>
          <p:nvPr/>
        </p:nvGrpSpPr>
        <p:grpSpPr>
          <a:xfrm>
            <a:off x="872918" y="1304978"/>
            <a:ext cx="10749870" cy="4260396"/>
            <a:chOff x="872918" y="1304978"/>
            <a:chExt cx="10749870" cy="426039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6EDA8E0-2809-A054-AF50-A3ADC8944C52}"/>
                </a:ext>
              </a:extLst>
            </p:cNvPr>
            <p:cNvGrpSpPr/>
            <p:nvPr/>
          </p:nvGrpSpPr>
          <p:grpSpPr>
            <a:xfrm>
              <a:off x="4753288" y="2932209"/>
              <a:ext cx="2857500" cy="593725"/>
              <a:chOff x="4797738" y="3045282"/>
              <a:chExt cx="2857500" cy="593725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7B0693E-381C-F689-38B9-BE49359EE1C3}"/>
                  </a:ext>
                </a:extLst>
              </p:cNvPr>
              <p:cNvSpPr/>
              <p:nvPr/>
            </p:nvSpPr>
            <p:spPr bwMode="auto">
              <a:xfrm>
                <a:off x="4797738" y="3045282"/>
                <a:ext cx="301625" cy="544513"/>
              </a:xfrm>
              <a:custGeom>
                <a:avLst/>
                <a:gdLst>
                  <a:gd name="T0" fmla="*/ 68 w 80"/>
                  <a:gd name="T1" fmla="*/ 0 h 144"/>
                  <a:gd name="T2" fmla="*/ 4 w 80"/>
                  <a:gd name="T3" fmla="*/ 144 h 144"/>
                  <a:gd name="T4" fmla="*/ 24 w 80"/>
                  <a:gd name="T5" fmla="*/ 144 h 144"/>
                  <a:gd name="T6" fmla="*/ 60 w 80"/>
                  <a:gd name="T7" fmla="*/ 36 h 144"/>
                  <a:gd name="T8" fmla="*/ 80 w 80"/>
                  <a:gd name="T9" fmla="*/ 56 h 144"/>
                  <a:gd name="T10" fmla="*/ 68 w 80"/>
                  <a:gd name="T1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144">
                    <a:moveTo>
                      <a:pt x="68" y="0"/>
                    </a:moveTo>
                    <a:cubicBezTo>
                      <a:pt x="68" y="0"/>
                      <a:pt x="0" y="52"/>
                      <a:pt x="4" y="144"/>
                    </a:cubicBezTo>
                    <a:cubicBezTo>
                      <a:pt x="24" y="144"/>
                      <a:pt x="24" y="144"/>
                      <a:pt x="24" y="144"/>
                    </a:cubicBezTo>
                    <a:cubicBezTo>
                      <a:pt x="24" y="144"/>
                      <a:pt x="24" y="68"/>
                      <a:pt x="60" y="36"/>
                    </a:cubicBezTo>
                    <a:cubicBezTo>
                      <a:pt x="80" y="56"/>
                      <a:pt x="80" y="56"/>
                      <a:pt x="80" y="56"/>
                    </a:cubicBezTo>
                    <a:lnTo>
                      <a:pt x="68" y="0"/>
                    </a:lnTo>
                    <a:close/>
                  </a:path>
                </a:pathLst>
              </a:custGeom>
              <a:noFill/>
              <a:ln w="11113" cap="flat">
                <a:solidFill>
                  <a:schemeClr val="tx1">
                    <a:alpha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AF18F9B-FD0C-CDC1-918C-499A8DBADEC9}"/>
                  </a:ext>
                </a:extLst>
              </p:cNvPr>
              <p:cNvSpPr/>
              <p:nvPr/>
            </p:nvSpPr>
            <p:spPr bwMode="auto">
              <a:xfrm>
                <a:off x="7321863" y="3116719"/>
                <a:ext cx="333375" cy="522288"/>
              </a:xfrm>
              <a:custGeom>
                <a:avLst/>
                <a:gdLst>
                  <a:gd name="T0" fmla="*/ 88 w 88"/>
                  <a:gd name="T1" fmla="*/ 138 h 138"/>
                  <a:gd name="T2" fmla="*/ 12 w 88"/>
                  <a:gd name="T3" fmla="*/ 0 h 138"/>
                  <a:gd name="T4" fmla="*/ 0 w 88"/>
                  <a:gd name="T5" fmla="*/ 16 h 138"/>
                  <a:gd name="T6" fmla="*/ 64 w 88"/>
                  <a:gd name="T7" fmla="*/ 110 h 138"/>
                  <a:gd name="T8" fmla="*/ 36 w 88"/>
                  <a:gd name="T9" fmla="*/ 114 h 138"/>
                  <a:gd name="T10" fmla="*/ 88 w 88"/>
                  <a:gd name="T11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38">
                    <a:moveTo>
                      <a:pt x="88" y="138"/>
                    </a:moveTo>
                    <a:cubicBezTo>
                      <a:pt x="88" y="138"/>
                      <a:pt x="88" y="53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60" y="62"/>
                      <a:pt x="64" y="110"/>
                    </a:cubicBezTo>
                    <a:cubicBezTo>
                      <a:pt x="36" y="114"/>
                      <a:pt x="36" y="114"/>
                      <a:pt x="36" y="114"/>
                    </a:cubicBezTo>
                    <a:lnTo>
                      <a:pt x="88" y="138"/>
                    </a:lnTo>
                    <a:close/>
                  </a:path>
                </a:pathLst>
              </a:custGeom>
              <a:noFill/>
              <a:ln w="11113" cap="flat">
                <a:solidFill>
                  <a:schemeClr val="tx1">
                    <a:alpha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D0B1FA7-DD77-FF6F-BA89-BCEE9B9087C8}"/>
                </a:ext>
              </a:extLst>
            </p:cNvPr>
            <p:cNvSpPr/>
            <p:nvPr/>
          </p:nvSpPr>
          <p:spPr>
            <a:xfrm>
              <a:off x="3497348" y="3732719"/>
              <a:ext cx="1832655" cy="18326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528D6FC-159B-33C7-E89D-07E474DB4B9F}"/>
                </a:ext>
              </a:extLst>
            </p:cNvPr>
            <p:cNvGrpSpPr/>
            <p:nvPr/>
          </p:nvGrpSpPr>
          <p:grpSpPr>
            <a:xfrm>
              <a:off x="5173409" y="1304978"/>
              <a:ext cx="1832655" cy="1832655"/>
              <a:chOff x="5173409" y="1304978"/>
              <a:chExt cx="1832655" cy="1832655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ED4E9E1-6580-52F5-8440-C6FFB4F8CD5A}"/>
                  </a:ext>
                </a:extLst>
              </p:cNvPr>
              <p:cNvSpPr/>
              <p:nvPr/>
            </p:nvSpPr>
            <p:spPr>
              <a:xfrm>
                <a:off x="5173409" y="1304978"/>
                <a:ext cx="1832655" cy="1832655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  <a:cs typeface="+mn-ea"/>
                  <a:sym typeface="+mn-lt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7FC231D-BEE1-A3D5-5501-8BD37C0ACC8D}"/>
                  </a:ext>
                </a:extLst>
              </p:cNvPr>
              <p:cNvSpPr/>
              <p:nvPr/>
            </p:nvSpPr>
            <p:spPr>
              <a:xfrm>
                <a:off x="5323441" y="2241148"/>
                <a:ext cx="1532591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判断</a:t>
                </a:r>
                <a:endParaRPr kumimoji="1"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F73EA208-B080-07DE-CFFA-B7E59B2F2CA2}"/>
                  </a:ext>
                </a:extLst>
              </p:cNvPr>
              <p:cNvSpPr/>
              <p:nvPr/>
            </p:nvSpPr>
            <p:spPr>
              <a:xfrm>
                <a:off x="5911937" y="1730346"/>
                <a:ext cx="355599" cy="432903"/>
              </a:xfrm>
              <a:custGeom>
                <a:avLst/>
                <a:gdLst>
                  <a:gd name="connsiteX0" fmla="*/ 284197 w 438150"/>
                  <a:gd name="connsiteY0" fmla="*/ 621 h 533400"/>
                  <a:gd name="connsiteX1" fmla="*/ 310867 w 438150"/>
                  <a:gd name="connsiteY1" fmla="*/ 12051 h 533400"/>
                  <a:gd name="connsiteX2" fmla="*/ 310867 w 438150"/>
                  <a:gd name="connsiteY2" fmla="*/ 12051 h 533400"/>
                  <a:gd name="connsiteX3" fmla="*/ 427072 w 438150"/>
                  <a:gd name="connsiteY3" fmla="*/ 128256 h 533400"/>
                  <a:gd name="connsiteX4" fmla="*/ 438502 w 438150"/>
                  <a:gd name="connsiteY4" fmla="*/ 154926 h 533400"/>
                  <a:gd name="connsiteX5" fmla="*/ 438502 w 438150"/>
                  <a:gd name="connsiteY5" fmla="*/ 154926 h 533400"/>
                  <a:gd name="connsiteX6" fmla="*/ 438502 w 438150"/>
                  <a:gd name="connsiteY6" fmla="*/ 495921 h 533400"/>
                  <a:gd name="connsiteX7" fmla="*/ 400402 w 438150"/>
                  <a:gd name="connsiteY7" fmla="*/ 534021 h 533400"/>
                  <a:gd name="connsiteX8" fmla="*/ 400402 w 438150"/>
                  <a:gd name="connsiteY8" fmla="*/ 534021 h 533400"/>
                  <a:gd name="connsiteX9" fmla="*/ 38452 w 438150"/>
                  <a:gd name="connsiteY9" fmla="*/ 534021 h 533400"/>
                  <a:gd name="connsiteX10" fmla="*/ 352 w 438150"/>
                  <a:gd name="connsiteY10" fmla="*/ 495921 h 533400"/>
                  <a:gd name="connsiteX11" fmla="*/ 352 w 438150"/>
                  <a:gd name="connsiteY11" fmla="*/ 495921 h 533400"/>
                  <a:gd name="connsiteX12" fmla="*/ 352 w 438150"/>
                  <a:gd name="connsiteY12" fmla="*/ 38721 h 533400"/>
                  <a:gd name="connsiteX13" fmla="*/ 38452 w 438150"/>
                  <a:gd name="connsiteY13" fmla="*/ 621 h 533400"/>
                  <a:gd name="connsiteX14" fmla="*/ 38452 w 438150"/>
                  <a:gd name="connsiteY14" fmla="*/ 621 h 533400"/>
                  <a:gd name="connsiteX15" fmla="*/ 284197 w 438150"/>
                  <a:gd name="connsiteY15" fmla="*/ 621 h 533400"/>
                  <a:gd name="connsiteX16" fmla="*/ 284197 w 438150"/>
                  <a:gd name="connsiteY16" fmla="*/ 19671 h 533400"/>
                  <a:gd name="connsiteX17" fmla="*/ 38452 w 438150"/>
                  <a:gd name="connsiteY17" fmla="*/ 19671 h 533400"/>
                  <a:gd name="connsiteX18" fmla="*/ 19402 w 438150"/>
                  <a:gd name="connsiteY18" fmla="*/ 38721 h 533400"/>
                  <a:gd name="connsiteX19" fmla="*/ 19402 w 438150"/>
                  <a:gd name="connsiteY19" fmla="*/ 38721 h 533400"/>
                  <a:gd name="connsiteX20" fmla="*/ 19402 w 438150"/>
                  <a:gd name="connsiteY20" fmla="*/ 495921 h 533400"/>
                  <a:gd name="connsiteX21" fmla="*/ 38452 w 438150"/>
                  <a:gd name="connsiteY21" fmla="*/ 514971 h 533400"/>
                  <a:gd name="connsiteX22" fmla="*/ 38452 w 438150"/>
                  <a:gd name="connsiteY22" fmla="*/ 514971 h 533400"/>
                  <a:gd name="connsiteX23" fmla="*/ 400402 w 438150"/>
                  <a:gd name="connsiteY23" fmla="*/ 514971 h 533400"/>
                  <a:gd name="connsiteX24" fmla="*/ 419452 w 438150"/>
                  <a:gd name="connsiteY24" fmla="*/ 495921 h 533400"/>
                  <a:gd name="connsiteX25" fmla="*/ 419452 w 438150"/>
                  <a:gd name="connsiteY25" fmla="*/ 495921 h 533400"/>
                  <a:gd name="connsiteX26" fmla="*/ 419452 w 438150"/>
                  <a:gd name="connsiteY26" fmla="*/ 154926 h 533400"/>
                  <a:gd name="connsiteX27" fmla="*/ 419452 w 438150"/>
                  <a:gd name="connsiteY27" fmla="*/ 153021 h 533400"/>
                  <a:gd name="connsiteX28" fmla="*/ 314677 w 438150"/>
                  <a:gd name="connsiteY28" fmla="*/ 153021 h 533400"/>
                  <a:gd name="connsiteX29" fmla="*/ 286102 w 438150"/>
                  <a:gd name="connsiteY29" fmla="*/ 126351 h 533400"/>
                  <a:gd name="connsiteX30" fmla="*/ 286102 w 438150"/>
                  <a:gd name="connsiteY30" fmla="*/ 124446 h 533400"/>
                  <a:gd name="connsiteX31" fmla="*/ 286102 w 438150"/>
                  <a:gd name="connsiteY31" fmla="*/ 19671 h 533400"/>
                  <a:gd name="connsiteX32" fmla="*/ 284197 w 438150"/>
                  <a:gd name="connsiteY32" fmla="*/ 19671 h 533400"/>
                  <a:gd name="connsiteX33" fmla="*/ 284197 w 438150"/>
                  <a:gd name="connsiteY33" fmla="*/ 19671 h 533400"/>
                  <a:gd name="connsiteX34" fmla="*/ 248002 w 438150"/>
                  <a:gd name="connsiteY34" fmla="*/ 200646 h 533400"/>
                  <a:gd name="connsiteX35" fmla="*/ 305152 w 438150"/>
                  <a:gd name="connsiteY35" fmla="*/ 257796 h 533400"/>
                  <a:gd name="connsiteX36" fmla="*/ 248002 w 438150"/>
                  <a:gd name="connsiteY36" fmla="*/ 314946 h 533400"/>
                  <a:gd name="connsiteX37" fmla="*/ 248002 w 438150"/>
                  <a:gd name="connsiteY37" fmla="*/ 314946 h 533400"/>
                  <a:gd name="connsiteX38" fmla="*/ 171802 w 438150"/>
                  <a:gd name="connsiteY38" fmla="*/ 314946 h 533400"/>
                  <a:gd name="connsiteX39" fmla="*/ 171802 w 438150"/>
                  <a:gd name="connsiteY39" fmla="*/ 410196 h 533400"/>
                  <a:gd name="connsiteX40" fmla="*/ 152752 w 438150"/>
                  <a:gd name="connsiteY40" fmla="*/ 410196 h 533400"/>
                  <a:gd name="connsiteX41" fmla="*/ 152752 w 438150"/>
                  <a:gd name="connsiteY41" fmla="*/ 200646 h 533400"/>
                  <a:gd name="connsiteX42" fmla="*/ 248002 w 438150"/>
                  <a:gd name="connsiteY42" fmla="*/ 200646 h 533400"/>
                  <a:gd name="connsiteX43" fmla="*/ 248002 w 438150"/>
                  <a:gd name="connsiteY43" fmla="*/ 219696 h 533400"/>
                  <a:gd name="connsiteX44" fmla="*/ 171802 w 438150"/>
                  <a:gd name="connsiteY44" fmla="*/ 219696 h 533400"/>
                  <a:gd name="connsiteX45" fmla="*/ 171802 w 438150"/>
                  <a:gd name="connsiteY45" fmla="*/ 295896 h 533400"/>
                  <a:gd name="connsiteX46" fmla="*/ 248002 w 438150"/>
                  <a:gd name="connsiteY46" fmla="*/ 295896 h 533400"/>
                  <a:gd name="connsiteX47" fmla="*/ 286102 w 438150"/>
                  <a:gd name="connsiteY47" fmla="*/ 257796 h 533400"/>
                  <a:gd name="connsiteX48" fmla="*/ 248002 w 438150"/>
                  <a:gd name="connsiteY48" fmla="*/ 219696 h 533400"/>
                  <a:gd name="connsiteX49" fmla="*/ 248002 w 438150"/>
                  <a:gd name="connsiteY49" fmla="*/ 219696 h 533400"/>
                  <a:gd name="connsiteX50" fmla="*/ 305152 w 438150"/>
                  <a:gd name="connsiteY50" fmla="*/ 33006 h 533400"/>
                  <a:gd name="connsiteX51" fmla="*/ 305152 w 438150"/>
                  <a:gd name="connsiteY51" fmla="*/ 124446 h 533400"/>
                  <a:gd name="connsiteX52" fmla="*/ 313724 w 438150"/>
                  <a:gd name="connsiteY52" fmla="*/ 133971 h 533400"/>
                  <a:gd name="connsiteX53" fmla="*/ 314677 w 438150"/>
                  <a:gd name="connsiteY53" fmla="*/ 133971 h 533400"/>
                  <a:gd name="connsiteX54" fmla="*/ 406117 w 438150"/>
                  <a:gd name="connsiteY54" fmla="*/ 133971 h 533400"/>
                  <a:gd name="connsiteX55" fmla="*/ 305152 w 438150"/>
                  <a:gd name="connsiteY55" fmla="*/ 3300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38150" h="533400">
                    <a:moveTo>
                      <a:pt x="284197" y="621"/>
                    </a:moveTo>
                    <a:cubicBezTo>
                      <a:pt x="294674" y="621"/>
                      <a:pt x="304199" y="4431"/>
                      <a:pt x="310867" y="12051"/>
                    </a:cubicBezTo>
                    <a:lnTo>
                      <a:pt x="310867" y="12051"/>
                    </a:lnTo>
                    <a:lnTo>
                      <a:pt x="427072" y="128256"/>
                    </a:lnTo>
                    <a:cubicBezTo>
                      <a:pt x="434692" y="135876"/>
                      <a:pt x="438502" y="145401"/>
                      <a:pt x="438502" y="154926"/>
                    </a:cubicBezTo>
                    <a:lnTo>
                      <a:pt x="438502" y="154926"/>
                    </a:lnTo>
                    <a:lnTo>
                      <a:pt x="438502" y="495921"/>
                    </a:lnTo>
                    <a:cubicBezTo>
                      <a:pt x="438502" y="516876"/>
                      <a:pt x="421357" y="534021"/>
                      <a:pt x="400402" y="534021"/>
                    </a:cubicBezTo>
                    <a:lnTo>
                      <a:pt x="400402" y="534021"/>
                    </a:lnTo>
                    <a:lnTo>
                      <a:pt x="38452" y="534021"/>
                    </a:lnTo>
                    <a:cubicBezTo>
                      <a:pt x="17497" y="534021"/>
                      <a:pt x="352" y="516876"/>
                      <a:pt x="352" y="495921"/>
                    </a:cubicBezTo>
                    <a:lnTo>
                      <a:pt x="352" y="495921"/>
                    </a:lnTo>
                    <a:lnTo>
                      <a:pt x="352" y="38721"/>
                    </a:lnTo>
                    <a:cubicBezTo>
                      <a:pt x="352" y="17766"/>
                      <a:pt x="17497" y="621"/>
                      <a:pt x="38452" y="621"/>
                    </a:cubicBezTo>
                    <a:lnTo>
                      <a:pt x="38452" y="621"/>
                    </a:lnTo>
                    <a:lnTo>
                      <a:pt x="284197" y="621"/>
                    </a:lnTo>
                    <a:close/>
                    <a:moveTo>
                      <a:pt x="284197" y="19671"/>
                    </a:moveTo>
                    <a:lnTo>
                      <a:pt x="38452" y="19671"/>
                    </a:lnTo>
                    <a:cubicBezTo>
                      <a:pt x="27974" y="19671"/>
                      <a:pt x="19402" y="28244"/>
                      <a:pt x="19402" y="38721"/>
                    </a:cubicBezTo>
                    <a:lnTo>
                      <a:pt x="19402" y="38721"/>
                    </a:lnTo>
                    <a:lnTo>
                      <a:pt x="19402" y="495921"/>
                    </a:lnTo>
                    <a:cubicBezTo>
                      <a:pt x="19402" y="506399"/>
                      <a:pt x="27974" y="514971"/>
                      <a:pt x="38452" y="514971"/>
                    </a:cubicBezTo>
                    <a:lnTo>
                      <a:pt x="38452" y="514971"/>
                    </a:lnTo>
                    <a:lnTo>
                      <a:pt x="400402" y="514971"/>
                    </a:lnTo>
                    <a:cubicBezTo>
                      <a:pt x="410880" y="514971"/>
                      <a:pt x="419452" y="506399"/>
                      <a:pt x="419452" y="495921"/>
                    </a:cubicBezTo>
                    <a:lnTo>
                      <a:pt x="419452" y="495921"/>
                    </a:lnTo>
                    <a:lnTo>
                      <a:pt x="419452" y="154926"/>
                    </a:lnTo>
                    <a:cubicBezTo>
                      <a:pt x="419452" y="153974"/>
                      <a:pt x="419452" y="153021"/>
                      <a:pt x="419452" y="153021"/>
                    </a:cubicBezTo>
                    <a:lnTo>
                      <a:pt x="314677" y="153021"/>
                    </a:lnTo>
                    <a:cubicBezTo>
                      <a:pt x="299437" y="153021"/>
                      <a:pt x="287055" y="141591"/>
                      <a:pt x="286102" y="126351"/>
                    </a:cubicBezTo>
                    <a:lnTo>
                      <a:pt x="286102" y="124446"/>
                    </a:lnTo>
                    <a:lnTo>
                      <a:pt x="286102" y="19671"/>
                    </a:lnTo>
                    <a:cubicBezTo>
                      <a:pt x="285149" y="19671"/>
                      <a:pt x="284197" y="19671"/>
                      <a:pt x="284197" y="19671"/>
                    </a:cubicBezTo>
                    <a:lnTo>
                      <a:pt x="284197" y="19671"/>
                    </a:lnTo>
                    <a:close/>
                    <a:moveTo>
                      <a:pt x="248002" y="200646"/>
                    </a:moveTo>
                    <a:cubicBezTo>
                      <a:pt x="279434" y="200646"/>
                      <a:pt x="305152" y="226364"/>
                      <a:pt x="305152" y="257796"/>
                    </a:cubicBezTo>
                    <a:cubicBezTo>
                      <a:pt x="305152" y="289229"/>
                      <a:pt x="279434" y="314946"/>
                      <a:pt x="248002" y="314946"/>
                    </a:cubicBezTo>
                    <a:lnTo>
                      <a:pt x="248002" y="314946"/>
                    </a:lnTo>
                    <a:lnTo>
                      <a:pt x="171802" y="314946"/>
                    </a:lnTo>
                    <a:lnTo>
                      <a:pt x="171802" y="410196"/>
                    </a:lnTo>
                    <a:lnTo>
                      <a:pt x="152752" y="410196"/>
                    </a:lnTo>
                    <a:lnTo>
                      <a:pt x="152752" y="200646"/>
                    </a:ln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lnTo>
                      <a:pt x="171802" y="219696"/>
                    </a:lnTo>
                    <a:lnTo>
                      <a:pt x="171802" y="295896"/>
                    </a:lnTo>
                    <a:lnTo>
                      <a:pt x="248002" y="295896"/>
                    </a:lnTo>
                    <a:cubicBezTo>
                      <a:pt x="268957" y="295896"/>
                      <a:pt x="286102" y="278751"/>
                      <a:pt x="286102" y="257796"/>
                    </a:cubicBezTo>
                    <a:cubicBezTo>
                      <a:pt x="286102" y="236841"/>
                      <a:pt x="268957" y="219696"/>
                      <a:pt x="248002" y="219696"/>
                    </a:cubicBezTo>
                    <a:lnTo>
                      <a:pt x="248002" y="219696"/>
                    </a:lnTo>
                    <a:close/>
                    <a:moveTo>
                      <a:pt x="305152" y="33006"/>
                    </a:moveTo>
                    <a:lnTo>
                      <a:pt x="305152" y="124446"/>
                    </a:lnTo>
                    <a:cubicBezTo>
                      <a:pt x="305152" y="129209"/>
                      <a:pt x="308962" y="133019"/>
                      <a:pt x="313724" y="133971"/>
                    </a:cubicBezTo>
                    <a:lnTo>
                      <a:pt x="314677" y="133971"/>
                    </a:lnTo>
                    <a:lnTo>
                      <a:pt x="406117" y="133971"/>
                    </a:lnTo>
                    <a:lnTo>
                      <a:pt x="305152" y="3300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B8D4303-BEF8-6B88-6165-F2F0AB5E227A}"/>
                </a:ext>
              </a:extLst>
            </p:cNvPr>
            <p:cNvSpPr/>
            <p:nvPr/>
          </p:nvSpPr>
          <p:spPr>
            <a:xfrm>
              <a:off x="4212684" y="4114543"/>
              <a:ext cx="401981" cy="432903"/>
            </a:xfrm>
            <a:custGeom>
              <a:avLst/>
              <a:gdLst>
                <a:gd name="connsiteX0" fmla="*/ 362430 w 495300"/>
                <a:gd name="connsiteY0" fmla="*/ 621 h 533400"/>
                <a:gd name="connsiteX1" fmla="*/ 400530 w 495300"/>
                <a:gd name="connsiteY1" fmla="*/ 38721 h 533400"/>
                <a:gd name="connsiteX2" fmla="*/ 400530 w 495300"/>
                <a:gd name="connsiteY2" fmla="*/ 38721 h 533400"/>
                <a:gd name="connsiteX3" fmla="*/ 400530 w 495300"/>
                <a:gd name="connsiteY3" fmla="*/ 124446 h 533400"/>
                <a:gd name="connsiteX4" fmla="*/ 362430 w 495300"/>
                <a:gd name="connsiteY4" fmla="*/ 162546 h 533400"/>
                <a:gd name="connsiteX5" fmla="*/ 362430 w 495300"/>
                <a:gd name="connsiteY5" fmla="*/ 162546 h 533400"/>
                <a:gd name="connsiteX6" fmla="*/ 257655 w 495300"/>
                <a:gd name="connsiteY6" fmla="*/ 162546 h 533400"/>
                <a:gd name="connsiteX7" fmla="*/ 257655 w 495300"/>
                <a:gd name="connsiteY7" fmla="*/ 295896 h 533400"/>
                <a:gd name="connsiteX8" fmla="*/ 419580 w 495300"/>
                <a:gd name="connsiteY8" fmla="*/ 295896 h 533400"/>
                <a:gd name="connsiteX9" fmla="*/ 457680 w 495300"/>
                <a:gd name="connsiteY9" fmla="*/ 332091 h 533400"/>
                <a:gd name="connsiteX10" fmla="*/ 457680 w 495300"/>
                <a:gd name="connsiteY10" fmla="*/ 333996 h 533400"/>
                <a:gd name="connsiteX11" fmla="*/ 457680 w 495300"/>
                <a:gd name="connsiteY11" fmla="*/ 438771 h 533400"/>
                <a:gd name="connsiteX12" fmla="*/ 467205 w 495300"/>
                <a:gd name="connsiteY12" fmla="*/ 438771 h 533400"/>
                <a:gd name="connsiteX13" fmla="*/ 495780 w 495300"/>
                <a:gd name="connsiteY13" fmla="*/ 465441 h 533400"/>
                <a:gd name="connsiteX14" fmla="*/ 495780 w 495300"/>
                <a:gd name="connsiteY14" fmla="*/ 467346 h 533400"/>
                <a:gd name="connsiteX15" fmla="*/ 495780 w 495300"/>
                <a:gd name="connsiteY15" fmla="*/ 505446 h 533400"/>
                <a:gd name="connsiteX16" fmla="*/ 467205 w 495300"/>
                <a:gd name="connsiteY16" fmla="*/ 534021 h 533400"/>
                <a:gd name="connsiteX17" fmla="*/ 467205 w 495300"/>
                <a:gd name="connsiteY17" fmla="*/ 534021 h 533400"/>
                <a:gd name="connsiteX18" fmla="*/ 429105 w 495300"/>
                <a:gd name="connsiteY18" fmla="*/ 534021 h 533400"/>
                <a:gd name="connsiteX19" fmla="*/ 400530 w 495300"/>
                <a:gd name="connsiteY19" fmla="*/ 505446 h 533400"/>
                <a:gd name="connsiteX20" fmla="*/ 400530 w 495300"/>
                <a:gd name="connsiteY20" fmla="*/ 505446 h 533400"/>
                <a:gd name="connsiteX21" fmla="*/ 400530 w 495300"/>
                <a:gd name="connsiteY21" fmla="*/ 467346 h 533400"/>
                <a:gd name="connsiteX22" fmla="*/ 429105 w 495300"/>
                <a:gd name="connsiteY22" fmla="*/ 438771 h 533400"/>
                <a:gd name="connsiteX23" fmla="*/ 429105 w 495300"/>
                <a:gd name="connsiteY23" fmla="*/ 438771 h 533400"/>
                <a:gd name="connsiteX24" fmla="*/ 438630 w 495300"/>
                <a:gd name="connsiteY24" fmla="*/ 438771 h 533400"/>
                <a:gd name="connsiteX25" fmla="*/ 438630 w 495300"/>
                <a:gd name="connsiteY25" fmla="*/ 333996 h 533400"/>
                <a:gd name="connsiteX26" fmla="*/ 420533 w 495300"/>
                <a:gd name="connsiteY26" fmla="*/ 314946 h 533400"/>
                <a:gd name="connsiteX27" fmla="*/ 419580 w 495300"/>
                <a:gd name="connsiteY27" fmla="*/ 314946 h 533400"/>
                <a:gd name="connsiteX28" fmla="*/ 257655 w 495300"/>
                <a:gd name="connsiteY28" fmla="*/ 314946 h 533400"/>
                <a:gd name="connsiteX29" fmla="*/ 257655 w 495300"/>
                <a:gd name="connsiteY29" fmla="*/ 438771 h 533400"/>
                <a:gd name="connsiteX30" fmla="*/ 267180 w 495300"/>
                <a:gd name="connsiteY30" fmla="*/ 438771 h 533400"/>
                <a:gd name="connsiteX31" fmla="*/ 295755 w 495300"/>
                <a:gd name="connsiteY31" fmla="*/ 465441 h 533400"/>
                <a:gd name="connsiteX32" fmla="*/ 295755 w 495300"/>
                <a:gd name="connsiteY32" fmla="*/ 467346 h 533400"/>
                <a:gd name="connsiteX33" fmla="*/ 295755 w 495300"/>
                <a:gd name="connsiteY33" fmla="*/ 505446 h 533400"/>
                <a:gd name="connsiteX34" fmla="*/ 267180 w 495300"/>
                <a:gd name="connsiteY34" fmla="*/ 534021 h 533400"/>
                <a:gd name="connsiteX35" fmla="*/ 267180 w 495300"/>
                <a:gd name="connsiteY35" fmla="*/ 534021 h 533400"/>
                <a:gd name="connsiteX36" fmla="*/ 229080 w 495300"/>
                <a:gd name="connsiteY36" fmla="*/ 534021 h 533400"/>
                <a:gd name="connsiteX37" fmla="*/ 200505 w 495300"/>
                <a:gd name="connsiteY37" fmla="*/ 505446 h 533400"/>
                <a:gd name="connsiteX38" fmla="*/ 200505 w 495300"/>
                <a:gd name="connsiteY38" fmla="*/ 505446 h 533400"/>
                <a:gd name="connsiteX39" fmla="*/ 200505 w 495300"/>
                <a:gd name="connsiteY39" fmla="*/ 467346 h 533400"/>
                <a:gd name="connsiteX40" fmla="*/ 229080 w 495300"/>
                <a:gd name="connsiteY40" fmla="*/ 438771 h 533400"/>
                <a:gd name="connsiteX41" fmla="*/ 229080 w 495300"/>
                <a:gd name="connsiteY41" fmla="*/ 438771 h 533400"/>
                <a:gd name="connsiteX42" fmla="*/ 238605 w 495300"/>
                <a:gd name="connsiteY42" fmla="*/ 438771 h 533400"/>
                <a:gd name="connsiteX43" fmla="*/ 238605 w 495300"/>
                <a:gd name="connsiteY43" fmla="*/ 314946 h 533400"/>
                <a:gd name="connsiteX44" fmla="*/ 76680 w 495300"/>
                <a:gd name="connsiteY44" fmla="*/ 314946 h 533400"/>
                <a:gd name="connsiteX45" fmla="*/ 57630 w 495300"/>
                <a:gd name="connsiteY45" fmla="*/ 333044 h 533400"/>
                <a:gd name="connsiteX46" fmla="*/ 57630 w 495300"/>
                <a:gd name="connsiteY46" fmla="*/ 333996 h 533400"/>
                <a:gd name="connsiteX47" fmla="*/ 57630 w 495300"/>
                <a:gd name="connsiteY47" fmla="*/ 438771 h 533400"/>
                <a:gd name="connsiteX48" fmla="*/ 67155 w 495300"/>
                <a:gd name="connsiteY48" fmla="*/ 438771 h 533400"/>
                <a:gd name="connsiteX49" fmla="*/ 95730 w 495300"/>
                <a:gd name="connsiteY49" fmla="*/ 465441 h 533400"/>
                <a:gd name="connsiteX50" fmla="*/ 95730 w 495300"/>
                <a:gd name="connsiteY50" fmla="*/ 467346 h 533400"/>
                <a:gd name="connsiteX51" fmla="*/ 95730 w 495300"/>
                <a:gd name="connsiteY51" fmla="*/ 505446 h 533400"/>
                <a:gd name="connsiteX52" fmla="*/ 67155 w 495300"/>
                <a:gd name="connsiteY52" fmla="*/ 534021 h 533400"/>
                <a:gd name="connsiteX53" fmla="*/ 67155 w 495300"/>
                <a:gd name="connsiteY53" fmla="*/ 534021 h 533400"/>
                <a:gd name="connsiteX54" fmla="*/ 29055 w 495300"/>
                <a:gd name="connsiteY54" fmla="*/ 534021 h 533400"/>
                <a:gd name="connsiteX55" fmla="*/ 480 w 495300"/>
                <a:gd name="connsiteY55" fmla="*/ 505446 h 533400"/>
                <a:gd name="connsiteX56" fmla="*/ 480 w 495300"/>
                <a:gd name="connsiteY56" fmla="*/ 505446 h 533400"/>
                <a:gd name="connsiteX57" fmla="*/ 480 w 495300"/>
                <a:gd name="connsiteY57" fmla="*/ 467346 h 533400"/>
                <a:gd name="connsiteX58" fmla="*/ 29055 w 495300"/>
                <a:gd name="connsiteY58" fmla="*/ 438771 h 533400"/>
                <a:gd name="connsiteX59" fmla="*/ 29055 w 495300"/>
                <a:gd name="connsiteY59" fmla="*/ 438771 h 533400"/>
                <a:gd name="connsiteX60" fmla="*/ 38580 w 495300"/>
                <a:gd name="connsiteY60" fmla="*/ 438771 h 533400"/>
                <a:gd name="connsiteX61" fmla="*/ 38580 w 495300"/>
                <a:gd name="connsiteY61" fmla="*/ 333996 h 533400"/>
                <a:gd name="connsiteX62" fmla="*/ 74775 w 495300"/>
                <a:gd name="connsiteY62" fmla="*/ 295896 h 533400"/>
                <a:gd name="connsiteX63" fmla="*/ 76680 w 495300"/>
                <a:gd name="connsiteY63" fmla="*/ 295896 h 533400"/>
                <a:gd name="connsiteX64" fmla="*/ 238605 w 495300"/>
                <a:gd name="connsiteY64" fmla="*/ 295896 h 533400"/>
                <a:gd name="connsiteX65" fmla="*/ 238605 w 495300"/>
                <a:gd name="connsiteY65" fmla="*/ 162546 h 533400"/>
                <a:gd name="connsiteX66" fmla="*/ 133830 w 495300"/>
                <a:gd name="connsiteY66" fmla="*/ 162546 h 533400"/>
                <a:gd name="connsiteX67" fmla="*/ 95730 w 495300"/>
                <a:gd name="connsiteY67" fmla="*/ 126351 h 533400"/>
                <a:gd name="connsiteX68" fmla="*/ 95730 w 495300"/>
                <a:gd name="connsiteY68" fmla="*/ 124446 h 533400"/>
                <a:gd name="connsiteX69" fmla="*/ 95730 w 495300"/>
                <a:gd name="connsiteY69" fmla="*/ 38721 h 533400"/>
                <a:gd name="connsiteX70" fmla="*/ 133830 w 495300"/>
                <a:gd name="connsiteY70" fmla="*/ 621 h 533400"/>
                <a:gd name="connsiteX71" fmla="*/ 133830 w 495300"/>
                <a:gd name="connsiteY71" fmla="*/ 621 h 533400"/>
                <a:gd name="connsiteX72" fmla="*/ 362430 w 495300"/>
                <a:gd name="connsiteY72" fmla="*/ 621 h 533400"/>
                <a:gd name="connsiteX73" fmla="*/ 67155 w 495300"/>
                <a:gd name="connsiteY73" fmla="*/ 457821 h 533400"/>
                <a:gd name="connsiteX74" fmla="*/ 29055 w 495300"/>
                <a:gd name="connsiteY74" fmla="*/ 457821 h 533400"/>
                <a:gd name="connsiteX75" fmla="*/ 19530 w 495300"/>
                <a:gd name="connsiteY75" fmla="*/ 467346 h 533400"/>
                <a:gd name="connsiteX76" fmla="*/ 19530 w 495300"/>
                <a:gd name="connsiteY76" fmla="*/ 467346 h 533400"/>
                <a:gd name="connsiteX77" fmla="*/ 19530 w 495300"/>
                <a:gd name="connsiteY77" fmla="*/ 505446 h 533400"/>
                <a:gd name="connsiteX78" fmla="*/ 29055 w 495300"/>
                <a:gd name="connsiteY78" fmla="*/ 514971 h 533400"/>
                <a:gd name="connsiteX79" fmla="*/ 29055 w 495300"/>
                <a:gd name="connsiteY79" fmla="*/ 514971 h 533400"/>
                <a:gd name="connsiteX80" fmla="*/ 67155 w 495300"/>
                <a:gd name="connsiteY80" fmla="*/ 514971 h 533400"/>
                <a:gd name="connsiteX81" fmla="*/ 76680 w 495300"/>
                <a:gd name="connsiteY81" fmla="*/ 505446 h 533400"/>
                <a:gd name="connsiteX82" fmla="*/ 76680 w 495300"/>
                <a:gd name="connsiteY82" fmla="*/ 505446 h 533400"/>
                <a:gd name="connsiteX83" fmla="*/ 76680 w 495300"/>
                <a:gd name="connsiteY83" fmla="*/ 467346 h 533400"/>
                <a:gd name="connsiteX84" fmla="*/ 67155 w 495300"/>
                <a:gd name="connsiteY84" fmla="*/ 457821 h 533400"/>
                <a:gd name="connsiteX85" fmla="*/ 67155 w 495300"/>
                <a:gd name="connsiteY85" fmla="*/ 457821 h 533400"/>
                <a:gd name="connsiteX86" fmla="*/ 267180 w 495300"/>
                <a:gd name="connsiteY86" fmla="*/ 457821 h 533400"/>
                <a:gd name="connsiteX87" fmla="*/ 229080 w 495300"/>
                <a:gd name="connsiteY87" fmla="*/ 457821 h 533400"/>
                <a:gd name="connsiteX88" fmla="*/ 219555 w 495300"/>
                <a:gd name="connsiteY88" fmla="*/ 467346 h 533400"/>
                <a:gd name="connsiteX89" fmla="*/ 219555 w 495300"/>
                <a:gd name="connsiteY89" fmla="*/ 467346 h 533400"/>
                <a:gd name="connsiteX90" fmla="*/ 219555 w 495300"/>
                <a:gd name="connsiteY90" fmla="*/ 505446 h 533400"/>
                <a:gd name="connsiteX91" fmla="*/ 229080 w 495300"/>
                <a:gd name="connsiteY91" fmla="*/ 514971 h 533400"/>
                <a:gd name="connsiteX92" fmla="*/ 229080 w 495300"/>
                <a:gd name="connsiteY92" fmla="*/ 514971 h 533400"/>
                <a:gd name="connsiteX93" fmla="*/ 267180 w 495300"/>
                <a:gd name="connsiteY93" fmla="*/ 514971 h 533400"/>
                <a:gd name="connsiteX94" fmla="*/ 276705 w 495300"/>
                <a:gd name="connsiteY94" fmla="*/ 505446 h 533400"/>
                <a:gd name="connsiteX95" fmla="*/ 276705 w 495300"/>
                <a:gd name="connsiteY95" fmla="*/ 505446 h 533400"/>
                <a:gd name="connsiteX96" fmla="*/ 276705 w 495300"/>
                <a:gd name="connsiteY96" fmla="*/ 467346 h 533400"/>
                <a:gd name="connsiteX97" fmla="*/ 267180 w 495300"/>
                <a:gd name="connsiteY97" fmla="*/ 457821 h 533400"/>
                <a:gd name="connsiteX98" fmla="*/ 267180 w 495300"/>
                <a:gd name="connsiteY98" fmla="*/ 457821 h 533400"/>
                <a:gd name="connsiteX99" fmla="*/ 467205 w 495300"/>
                <a:gd name="connsiteY99" fmla="*/ 457821 h 533400"/>
                <a:gd name="connsiteX100" fmla="*/ 429105 w 495300"/>
                <a:gd name="connsiteY100" fmla="*/ 457821 h 533400"/>
                <a:gd name="connsiteX101" fmla="*/ 419580 w 495300"/>
                <a:gd name="connsiteY101" fmla="*/ 467346 h 533400"/>
                <a:gd name="connsiteX102" fmla="*/ 419580 w 495300"/>
                <a:gd name="connsiteY102" fmla="*/ 467346 h 533400"/>
                <a:gd name="connsiteX103" fmla="*/ 419580 w 495300"/>
                <a:gd name="connsiteY103" fmla="*/ 505446 h 533400"/>
                <a:gd name="connsiteX104" fmla="*/ 429105 w 495300"/>
                <a:gd name="connsiteY104" fmla="*/ 514971 h 533400"/>
                <a:gd name="connsiteX105" fmla="*/ 429105 w 495300"/>
                <a:gd name="connsiteY105" fmla="*/ 514971 h 533400"/>
                <a:gd name="connsiteX106" fmla="*/ 467205 w 495300"/>
                <a:gd name="connsiteY106" fmla="*/ 514971 h 533400"/>
                <a:gd name="connsiteX107" fmla="*/ 476730 w 495300"/>
                <a:gd name="connsiteY107" fmla="*/ 505446 h 533400"/>
                <a:gd name="connsiteX108" fmla="*/ 476730 w 495300"/>
                <a:gd name="connsiteY108" fmla="*/ 505446 h 533400"/>
                <a:gd name="connsiteX109" fmla="*/ 476730 w 495300"/>
                <a:gd name="connsiteY109" fmla="*/ 467346 h 533400"/>
                <a:gd name="connsiteX110" fmla="*/ 467205 w 495300"/>
                <a:gd name="connsiteY110" fmla="*/ 457821 h 533400"/>
                <a:gd name="connsiteX111" fmla="*/ 467205 w 495300"/>
                <a:gd name="connsiteY111" fmla="*/ 457821 h 533400"/>
                <a:gd name="connsiteX112" fmla="*/ 362430 w 495300"/>
                <a:gd name="connsiteY112" fmla="*/ 19671 h 533400"/>
                <a:gd name="connsiteX113" fmla="*/ 133830 w 495300"/>
                <a:gd name="connsiteY113" fmla="*/ 19671 h 533400"/>
                <a:gd name="connsiteX114" fmla="*/ 114780 w 495300"/>
                <a:gd name="connsiteY114" fmla="*/ 38721 h 533400"/>
                <a:gd name="connsiteX115" fmla="*/ 114780 w 495300"/>
                <a:gd name="connsiteY115" fmla="*/ 38721 h 533400"/>
                <a:gd name="connsiteX116" fmla="*/ 114780 w 495300"/>
                <a:gd name="connsiteY116" fmla="*/ 124446 h 533400"/>
                <a:gd name="connsiteX117" fmla="*/ 133830 w 495300"/>
                <a:gd name="connsiteY117" fmla="*/ 143496 h 533400"/>
                <a:gd name="connsiteX118" fmla="*/ 133830 w 495300"/>
                <a:gd name="connsiteY118" fmla="*/ 143496 h 533400"/>
                <a:gd name="connsiteX119" fmla="*/ 362430 w 495300"/>
                <a:gd name="connsiteY119" fmla="*/ 143496 h 533400"/>
                <a:gd name="connsiteX120" fmla="*/ 381480 w 495300"/>
                <a:gd name="connsiteY120" fmla="*/ 124446 h 533400"/>
                <a:gd name="connsiteX121" fmla="*/ 381480 w 495300"/>
                <a:gd name="connsiteY121" fmla="*/ 124446 h 533400"/>
                <a:gd name="connsiteX122" fmla="*/ 381480 w 495300"/>
                <a:gd name="connsiteY122" fmla="*/ 38721 h 533400"/>
                <a:gd name="connsiteX123" fmla="*/ 362430 w 495300"/>
                <a:gd name="connsiteY123" fmla="*/ 19671 h 533400"/>
                <a:gd name="connsiteX124" fmla="*/ 362430 w 495300"/>
                <a:gd name="connsiteY124" fmla="*/ 19671 h 533400"/>
                <a:gd name="connsiteX125" fmla="*/ 157643 w 495300"/>
                <a:gd name="connsiteY125" fmla="*/ 86346 h 533400"/>
                <a:gd name="connsiteX126" fmla="*/ 171930 w 495300"/>
                <a:gd name="connsiteY126" fmla="*/ 100634 h 533400"/>
                <a:gd name="connsiteX127" fmla="*/ 157643 w 495300"/>
                <a:gd name="connsiteY127" fmla="*/ 114921 h 533400"/>
                <a:gd name="connsiteX128" fmla="*/ 143355 w 495300"/>
                <a:gd name="connsiteY128" fmla="*/ 100634 h 533400"/>
                <a:gd name="connsiteX129" fmla="*/ 157643 w 495300"/>
                <a:gd name="connsiteY129" fmla="*/ 8634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95300" h="533400">
                  <a:moveTo>
                    <a:pt x="362430" y="621"/>
                  </a:moveTo>
                  <a:cubicBezTo>
                    <a:pt x="383385" y="621"/>
                    <a:pt x="400530" y="17766"/>
                    <a:pt x="400530" y="38721"/>
                  </a:cubicBezTo>
                  <a:lnTo>
                    <a:pt x="400530" y="38721"/>
                  </a:lnTo>
                  <a:lnTo>
                    <a:pt x="400530" y="124446"/>
                  </a:lnTo>
                  <a:cubicBezTo>
                    <a:pt x="400530" y="145401"/>
                    <a:pt x="383385" y="162546"/>
                    <a:pt x="362430" y="162546"/>
                  </a:cubicBezTo>
                  <a:lnTo>
                    <a:pt x="362430" y="162546"/>
                  </a:lnTo>
                  <a:lnTo>
                    <a:pt x="257655" y="162546"/>
                  </a:lnTo>
                  <a:lnTo>
                    <a:pt x="257655" y="295896"/>
                  </a:lnTo>
                  <a:lnTo>
                    <a:pt x="419580" y="295896"/>
                  </a:lnTo>
                  <a:cubicBezTo>
                    <a:pt x="439583" y="295896"/>
                    <a:pt x="456727" y="312089"/>
                    <a:pt x="457680" y="332091"/>
                  </a:cubicBezTo>
                  <a:lnTo>
                    <a:pt x="457680" y="333996"/>
                  </a:lnTo>
                  <a:lnTo>
                    <a:pt x="457680" y="438771"/>
                  </a:lnTo>
                  <a:lnTo>
                    <a:pt x="467205" y="438771"/>
                  </a:lnTo>
                  <a:cubicBezTo>
                    <a:pt x="482445" y="438771"/>
                    <a:pt x="494827" y="450201"/>
                    <a:pt x="495780" y="465441"/>
                  </a:cubicBezTo>
                  <a:lnTo>
                    <a:pt x="495780" y="467346"/>
                  </a:lnTo>
                  <a:lnTo>
                    <a:pt x="495780" y="505446"/>
                  </a:lnTo>
                  <a:cubicBezTo>
                    <a:pt x="495780" y="521639"/>
                    <a:pt x="483398" y="534021"/>
                    <a:pt x="467205" y="534021"/>
                  </a:cubicBezTo>
                  <a:lnTo>
                    <a:pt x="467205" y="534021"/>
                  </a:lnTo>
                  <a:lnTo>
                    <a:pt x="429105" y="534021"/>
                  </a:lnTo>
                  <a:cubicBezTo>
                    <a:pt x="412912" y="534021"/>
                    <a:pt x="400530" y="521639"/>
                    <a:pt x="400530" y="505446"/>
                  </a:cubicBezTo>
                  <a:lnTo>
                    <a:pt x="400530" y="505446"/>
                  </a:lnTo>
                  <a:lnTo>
                    <a:pt x="400530" y="467346"/>
                  </a:lnTo>
                  <a:cubicBezTo>
                    <a:pt x="400530" y="451154"/>
                    <a:pt x="412912" y="438771"/>
                    <a:pt x="429105" y="438771"/>
                  </a:cubicBezTo>
                  <a:lnTo>
                    <a:pt x="429105" y="438771"/>
                  </a:lnTo>
                  <a:lnTo>
                    <a:pt x="438630" y="438771"/>
                  </a:lnTo>
                  <a:lnTo>
                    <a:pt x="438630" y="333996"/>
                  </a:lnTo>
                  <a:cubicBezTo>
                    <a:pt x="438630" y="323519"/>
                    <a:pt x="431010" y="315899"/>
                    <a:pt x="420533" y="314946"/>
                  </a:cubicBezTo>
                  <a:lnTo>
                    <a:pt x="419580" y="314946"/>
                  </a:lnTo>
                  <a:lnTo>
                    <a:pt x="257655" y="314946"/>
                  </a:lnTo>
                  <a:lnTo>
                    <a:pt x="257655" y="438771"/>
                  </a:lnTo>
                  <a:lnTo>
                    <a:pt x="267180" y="438771"/>
                  </a:lnTo>
                  <a:cubicBezTo>
                    <a:pt x="282420" y="438771"/>
                    <a:pt x="294802" y="450201"/>
                    <a:pt x="295755" y="465441"/>
                  </a:cubicBezTo>
                  <a:lnTo>
                    <a:pt x="295755" y="467346"/>
                  </a:lnTo>
                  <a:lnTo>
                    <a:pt x="295755" y="505446"/>
                  </a:lnTo>
                  <a:cubicBezTo>
                    <a:pt x="295755" y="521639"/>
                    <a:pt x="283373" y="534021"/>
                    <a:pt x="267180" y="534021"/>
                  </a:cubicBezTo>
                  <a:lnTo>
                    <a:pt x="267180" y="534021"/>
                  </a:lnTo>
                  <a:lnTo>
                    <a:pt x="229080" y="534021"/>
                  </a:lnTo>
                  <a:cubicBezTo>
                    <a:pt x="212887" y="534021"/>
                    <a:pt x="200505" y="521639"/>
                    <a:pt x="200505" y="505446"/>
                  </a:cubicBezTo>
                  <a:lnTo>
                    <a:pt x="200505" y="505446"/>
                  </a:lnTo>
                  <a:lnTo>
                    <a:pt x="200505" y="467346"/>
                  </a:lnTo>
                  <a:cubicBezTo>
                    <a:pt x="200505" y="451154"/>
                    <a:pt x="212887" y="438771"/>
                    <a:pt x="229080" y="438771"/>
                  </a:cubicBezTo>
                  <a:lnTo>
                    <a:pt x="229080" y="438771"/>
                  </a:lnTo>
                  <a:lnTo>
                    <a:pt x="238605" y="438771"/>
                  </a:lnTo>
                  <a:lnTo>
                    <a:pt x="238605" y="314946"/>
                  </a:lnTo>
                  <a:lnTo>
                    <a:pt x="76680" y="314946"/>
                  </a:lnTo>
                  <a:cubicBezTo>
                    <a:pt x="66202" y="314946"/>
                    <a:pt x="58583" y="322566"/>
                    <a:pt x="57630" y="333044"/>
                  </a:cubicBezTo>
                  <a:lnTo>
                    <a:pt x="57630" y="333996"/>
                  </a:lnTo>
                  <a:lnTo>
                    <a:pt x="57630" y="438771"/>
                  </a:lnTo>
                  <a:lnTo>
                    <a:pt x="67155" y="438771"/>
                  </a:lnTo>
                  <a:cubicBezTo>
                    <a:pt x="82395" y="438771"/>
                    <a:pt x="94777" y="450201"/>
                    <a:pt x="95730" y="465441"/>
                  </a:cubicBezTo>
                  <a:lnTo>
                    <a:pt x="95730" y="467346"/>
                  </a:lnTo>
                  <a:lnTo>
                    <a:pt x="95730" y="505446"/>
                  </a:lnTo>
                  <a:cubicBezTo>
                    <a:pt x="95730" y="521639"/>
                    <a:pt x="83348" y="534021"/>
                    <a:pt x="67155" y="534021"/>
                  </a:cubicBezTo>
                  <a:lnTo>
                    <a:pt x="67155" y="534021"/>
                  </a:lnTo>
                  <a:lnTo>
                    <a:pt x="29055" y="534021"/>
                  </a:lnTo>
                  <a:cubicBezTo>
                    <a:pt x="12862" y="534021"/>
                    <a:pt x="480" y="521639"/>
                    <a:pt x="480" y="505446"/>
                  </a:cubicBezTo>
                  <a:lnTo>
                    <a:pt x="480" y="505446"/>
                  </a:lnTo>
                  <a:lnTo>
                    <a:pt x="480" y="467346"/>
                  </a:lnTo>
                  <a:cubicBezTo>
                    <a:pt x="480" y="451154"/>
                    <a:pt x="12862" y="438771"/>
                    <a:pt x="29055" y="438771"/>
                  </a:cubicBezTo>
                  <a:lnTo>
                    <a:pt x="29055" y="438771"/>
                  </a:lnTo>
                  <a:lnTo>
                    <a:pt x="38580" y="438771"/>
                  </a:lnTo>
                  <a:lnTo>
                    <a:pt x="38580" y="333996"/>
                  </a:lnTo>
                  <a:cubicBezTo>
                    <a:pt x="38580" y="313994"/>
                    <a:pt x="54773" y="296849"/>
                    <a:pt x="74775" y="295896"/>
                  </a:cubicBezTo>
                  <a:lnTo>
                    <a:pt x="76680" y="295896"/>
                  </a:lnTo>
                  <a:lnTo>
                    <a:pt x="238605" y="295896"/>
                  </a:lnTo>
                  <a:lnTo>
                    <a:pt x="238605" y="162546"/>
                  </a:lnTo>
                  <a:lnTo>
                    <a:pt x="133830" y="162546"/>
                  </a:lnTo>
                  <a:cubicBezTo>
                    <a:pt x="113827" y="162546"/>
                    <a:pt x="96683" y="146354"/>
                    <a:pt x="95730" y="126351"/>
                  </a:cubicBezTo>
                  <a:lnTo>
                    <a:pt x="95730" y="124446"/>
                  </a:lnTo>
                  <a:lnTo>
                    <a:pt x="95730" y="38721"/>
                  </a:lnTo>
                  <a:cubicBezTo>
                    <a:pt x="95730" y="17766"/>
                    <a:pt x="112875" y="621"/>
                    <a:pt x="133830" y="621"/>
                  </a:cubicBezTo>
                  <a:lnTo>
                    <a:pt x="133830" y="621"/>
                  </a:lnTo>
                  <a:lnTo>
                    <a:pt x="362430" y="621"/>
                  </a:lnTo>
                  <a:close/>
                  <a:moveTo>
                    <a:pt x="67155" y="457821"/>
                  </a:moveTo>
                  <a:lnTo>
                    <a:pt x="29055" y="457821"/>
                  </a:lnTo>
                  <a:cubicBezTo>
                    <a:pt x="23340" y="457821"/>
                    <a:pt x="19530" y="461631"/>
                    <a:pt x="19530" y="467346"/>
                  </a:cubicBezTo>
                  <a:lnTo>
                    <a:pt x="19530" y="467346"/>
                  </a:lnTo>
                  <a:lnTo>
                    <a:pt x="19530" y="505446"/>
                  </a:lnTo>
                  <a:cubicBezTo>
                    <a:pt x="19530" y="511161"/>
                    <a:pt x="23340" y="514971"/>
                    <a:pt x="29055" y="514971"/>
                  </a:cubicBezTo>
                  <a:lnTo>
                    <a:pt x="29055" y="514971"/>
                  </a:lnTo>
                  <a:lnTo>
                    <a:pt x="67155" y="514971"/>
                  </a:lnTo>
                  <a:cubicBezTo>
                    <a:pt x="72870" y="514971"/>
                    <a:pt x="76680" y="511161"/>
                    <a:pt x="76680" y="505446"/>
                  </a:cubicBezTo>
                  <a:lnTo>
                    <a:pt x="76680" y="505446"/>
                  </a:lnTo>
                  <a:lnTo>
                    <a:pt x="76680" y="467346"/>
                  </a:lnTo>
                  <a:cubicBezTo>
                    <a:pt x="76680" y="461631"/>
                    <a:pt x="72870" y="457821"/>
                    <a:pt x="67155" y="457821"/>
                  </a:cubicBezTo>
                  <a:lnTo>
                    <a:pt x="67155" y="457821"/>
                  </a:lnTo>
                  <a:close/>
                  <a:moveTo>
                    <a:pt x="267180" y="457821"/>
                  </a:moveTo>
                  <a:lnTo>
                    <a:pt x="229080" y="457821"/>
                  </a:lnTo>
                  <a:cubicBezTo>
                    <a:pt x="223365" y="457821"/>
                    <a:pt x="219555" y="461631"/>
                    <a:pt x="219555" y="467346"/>
                  </a:cubicBezTo>
                  <a:lnTo>
                    <a:pt x="219555" y="467346"/>
                  </a:lnTo>
                  <a:lnTo>
                    <a:pt x="219555" y="505446"/>
                  </a:lnTo>
                  <a:cubicBezTo>
                    <a:pt x="219555" y="511161"/>
                    <a:pt x="223365" y="514971"/>
                    <a:pt x="229080" y="514971"/>
                  </a:cubicBezTo>
                  <a:lnTo>
                    <a:pt x="229080" y="514971"/>
                  </a:lnTo>
                  <a:lnTo>
                    <a:pt x="267180" y="514971"/>
                  </a:lnTo>
                  <a:cubicBezTo>
                    <a:pt x="272895" y="514971"/>
                    <a:pt x="276705" y="511161"/>
                    <a:pt x="276705" y="505446"/>
                  </a:cubicBezTo>
                  <a:lnTo>
                    <a:pt x="276705" y="505446"/>
                  </a:lnTo>
                  <a:lnTo>
                    <a:pt x="276705" y="467346"/>
                  </a:lnTo>
                  <a:cubicBezTo>
                    <a:pt x="276705" y="461631"/>
                    <a:pt x="272895" y="457821"/>
                    <a:pt x="267180" y="457821"/>
                  </a:cubicBezTo>
                  <a:lnTo>
                    <a:pt x="267180" y="457821"/>
                  </a:lnTo>
                  <a:close/>
                  <a:moveTo>
                    <a:pt x="467205" y="457821"/>
                  </a:moveTo>
                  <a:lnTo>
                    <a:pt x="429105" y="457821"/>
                  </a:lnTo>
                  <a:cubicBezTo>
                    <a:pt x="423390" y="457821"/>
                    <a:pt x="419580" y="461631"/>
                    <a:pt x="419580" y="467346"/>
                  </a:cubicBezTo>
                  <a:lnTo>
                    <a:pt x="419580" y="467346"/>
                  </a:lnTo>
                  <a:lnTo>
                    <a:pt x="419580" y="505446"/>
                  </a:lnTo>
                  <a:cubicBezTo>
                    <a:pt x="419580" y="511161"/>
                    <a:pt x="423390" y="514971"/>
                    <a:pt x="429105" y="514971"/>
                  </a:cubicBezTo>
                  <a:lnTo>
                    <a:pt x="429105" y="514971"/>
                  </a:lnTo>
                  <a:lnTo>
                    <a:pt x="467205" y="514971"/>
                  </a:lnTo>
                  <a:cubicBezTo>
                    <a:pt x="472920" y="514971"/>
                    <a:pt x="476730" y="511161"/>
                    <a:pt x="476730" y="505446"/>
                  </a:cubicBezTo>
                  <a:lnTo>
                    <a:pt x="476730" y="505446"/>
                  </a:lnTo>
                  <a:lnTo>
                    <a:pt x="476730" y="467346"/>
                  </a:lnTo>
                  <a:cubicBezTo>
                    <a:pt x="476730" y="461631"/>
                    <a:pt x="472920" y="457821"/>
                    <a:pt x="467205" y="457821"/>
                  </a:cubicBezTo>
                  <a:lnTo>
                    <a:pt x="467205" y="457821"/>
                  </a:lnTo>
                  <a:close/>
                  <a:moveTo>
                    <a:pt x="362430" y="19671"/>
                  </a:moveTo>
                  <a:lnTo>
                    <a:pt x="133830" y="19671"/>
                  </a:lnTo>
                  <a:cubicBezTo>
                    <a:pt x="123352" y="19671"/>
                    <a:pt x="114780" y="28244"/>
                    <a:pt x="114780" y="38721"/>
                  </a:cubicBezTo>
                  <a:lnTo>
                    <a:pt x="114780" y="38721"/>
                  </a:lnTo>
                  <a:lnTo>
                    <a:pt x="114780" y="124446"/>
                  </a:lnTo>
                  <a:cubicBezTo>
                    <a:pt x="114780" y="134924"/>
                    <a:pt x="123352" y="143496"/>
                    <a:pt x="133830" y="143496"/>
                  </a:cubicBezTo>
                  <a:lnTo>
                    <a:pt x="133830" y="143496"/>
                  </a:lnTo>
                  <a:lnTo>
                    <a:pt x="362430" y="143496"/>
                  </a:lnTo>
                  <a:cubicBezTo>
                    <a:pt x="372908" y="143496"/>
                    <a:pt x="381480" y="134924"/>
                    <a:pt x="381480" y="124446"/>
                  </a:cubicBezTo>
                  <a:lnTo>
                    <a:pt x="381480" y="124446"/>
                  </a:lnTo>
                  <a:lnTo>
                    <a:pt x="381480" y="38721"/>
                  </a:lnTo>
                  <a:cubicBezTo>
                    <a:pt x="381480" y="28244"/>
                    <a:pt x="372908" y="19671"/>
                    <a:pt x="362430" y="19671"/>
                  </a:cubicBezTo>
                  <a:lnTo>
                    <a:pt x="362430" y="19671"/>
                  </a:lnTo>
                  <a:close/>
                  <a:moveTo>
                    <a:pt x="157643" y="86346"/>
                  </a:moveTo>
                  <a:cubicBezTo>
                    <a:pt x="165262" y="86346"/>
                    <a:pt x="171930" y="93014"/>
                    <a:pt x="171930" y="100634"/>
                  </a:cubicBezTo>
                  <a:cubicBezTo>
                    <a:pt x="171930" y="108254"/>
                    <a:pt x="165262" y="114921"/>
                    <a:pt x="157643" y="114921"/>
                  </a:cubicBezTo>
                  <a:cubicBezTo>
                    <a:pt x="150023" y="114921"/>
                    <a:pt x="143355" y="108254"/>
                    <a:pt x="143355" y="100634"/>
                  </a:cubicBezTo>
                  <a:cubicBezTo>
                    <a:pt x="143355" y="93014"/>
                    <a:pt x="150023" y="86346"/>
                    <a:pt x="157643" y="863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29E855-D087-CC64-EE48-8DE004B665D1}"/>
                </a:ext>
              </a:extLst>
            </p:cNvPr>
            <p:cNvSpPr/>
            <p:nvPr/>
          </p:nvSpPr>
          <p:spPr>
            <a:xfrm>
              <a:off x="3647378" y="4675953"/>
              <a:ext cx="153259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关系模式</a:t>
              </a:r>
              <a:endParaRPr kumimoji="1" lang="en-US" altLang="zh-CN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CAAC7D2-910B-3F5C-4B54-1EAFB44041A2}"/>
                </a:ext>
              </a:extLst>
            </p:cNvPr>
            <p:cNvGrpSpPr/>
            <p:nvPr/>
          </p:nvGrpSpPr>
          <p:grpSpPr>
            <a:xfrm>
              <a:off x="6763063" y="3732719"/>
              <a:ext cx="1832655" cy="1832655"/>
              <a:chOff x="6763063" y="3732719"/>
              <a:chExt cx="1832655" cy="183265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2991663-AAA4-4F69-6C1E-C142EE2E0784}"/>
                  </a:ext>
                </a:extLst>
              </p:cNvPr>
              <p:cNvSpPr/>
              <p:nvPr/>
            </p:nvSpPr>
            <p:spPr>
              <a:xfrm>
                <a:off x="6763063" y="3732719"/>
                <a:ext cx="1832655" cy="1832655"/>
              </a:xfrm>
              <a:prstGeom prst="ellipse">
                <a:avLst/>
              </a:prstGeom>
              <a:solidFill>
                <a:schemeClr val="accent2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  <a:cs typeface="+mn-ea"/>
                  <a:sym typeface="+mn-lt"/>
                </a:endParaRPr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DD2E1580-AD2E-D3BA-BE23-E0FF0C4DFDA1}"/>
                  </a:ext>
                </a:extLst>
              </p:cNvPr>
              <p:cNvSpPr/>
              <p:nvPr/>
            </p:nvSpPr>
            <p:spPr>
              <a:xfrm>
                <a:off x="7462939" y="4168655"/>
                <a:ext cx="432903" cy="324677"/>
              </a:xfrm>
              <a:custGeom>
                <a:avLst/>
                <a:gdLst>
                  <a:gd name="connsiteX0" fmla="*/ 495908 w 533400"/>
                  <a:gd name="connsiteY0" fmla="*/ 621 h 400050"/>
                  <a:gd name="connsiteX1" fmla="*/ 534008 w 533400"/>
                  <a:gd name="connsiteY1" fmla="*/ 38721 h 400050"/>
                  <a:gd name="connsiteX2" fmla="*/ 534008 w 533400"/>
                  <a:gd name="connsiteY2" fmla="*/ 38721 h 400050"/>
                  <a:gd name="connsiteX3" fmla="*/ 534008 w 533400"/>
                  <a:gd name="connsiteY3" fmla="*/ 362571 h 400050"/>
                  <a:gd name="connsiteX4" fmla="*/ 495908 w 533400"/>
                  <a:gd name="connsiteY4" fmla="*/ 400671 h 400050"/>
                  <a:gd name="connsiteX5" fmla="*/ 495908 w 533400"/>
                  <a:gd name="connsiteY5" fmla="*/ 400671 h 400050"/>
                  <a:gd name="connsiteX6" fmla="*/ 38708 w 533400"/>
                  <a:gd name="connsiteY6" fmla="*/ 400671 h 400050"/>
                  <a:gd name="connsiteX7" fmla="*/ 608 w 533400"/>
                  <a:gd name="connsiteY7" fmla="*/ 362571 h 400050"/>
                  <a:gd name="connsiteX8" fmla="*/ 608 w 533400"/>
                  <a:gd name="connsiteY8" fmla="*/ 362571 h 400050"/>
                  <a:gd name="connsiteX9" fmla="*/ 608 w 533400"/>
                  <a:gd name="connsiteY9" fmla="*/ 38721 h 400050"/>
                  <a:gd name="connsiteX10" fmla="*/ 38708 w 533400"/>
                  <a:gd name="connsiteY10" fmla="*/ 621 h 400050"/>
                  <a:gd name="connsiteX11" fmla="*/ 38708 w 533400"/>
                  <a:gd name="connsiteY11" fmla="*/ 621 h 400050"/>
                  <a:gd name="connsiteX12" fmla="*/ 495908 w 533400"/>
                  <a:gd name="connsiteY12" fmla="*/ 621 h 400050"/>
                  <a:gd name="connsiteX13" fmla="*/ 361605 w 533400"/>
                  <a:gd name="connsiteY13" fmla="*/ 172071 h 400050"/>
                  <a:gd name="connsiteX14" fmla="*/ 360653 w 533400"/>
                  <a:gd name="connsiteY14" fmla="*/ 173024 h 400050"/>
                  <a:gd name="connsiteX15" fmla="*/ 274928 w 533400"/>
                  <a:gd name="connsiteY15" fmla="*/ 284466 h 400050"/>
                  <a:gd name="connsiteX16" fmla="*/ 272071 w 533400"/>
                  <a:gd name="connsiteY16" fmla="*/ 288276 h 400050"/>
                  <a:gd name="connsiteX17" fmla="*/ 219683 w 533400"/>
                  <a:gd name="connsiteY17" fmla="*/ 290181 h 400050"/>
                  <a:gd name="connsiteX18" fmla="*/ 217778 w 533400"/>
                  <a:gd name="connsiteY18" fmla="*/ 289229 h 400050"/>
                  <a:gd name="connsiteX19" fmla="*/ 154913 w 533400"/>
                  <a:gd name="connsiteY19" fmla="*/ 228269 h 400050"/>
                  <a:gd name="connsiteX20" fmla="*/ 153961 w 533400"/>
                  <a:gd name="connsiteY20" fmla="*/ 227316 h 400050"/>
                  <a:gd name="connsiteX21" fmla="*/ 128243 w 533400"/>
                  <a:gd name="connsiteY21" fmla="*/ 228269 h 400050"/>
                  <a:gd name="connsiteX22" fmla="*/ 127290 w 533400"/>
                  <a:gd name="connsiteY22" fmla="*/ 229221 h 400050"/>
                  <a:gd name="connsiteX23" fmla="*/ 19658 w 533400"/>
                  <a:gd name="connsiteY23" fmla="*/ 354951 h 400050"/>
                  <a:gd name="connsiteX24" fmla="*/ 19658 w 533400"/>
                  <a:gd name="connsiteY24" fmla="*/ 361619 h 400050"/>
                  <a:gd name="connsiteX25" fmla="*/ 37755 w 533400"/>
                  <a:gd name="connsiteY25" fmla="*/ 380669 h 400050"/>
                  <a:gd name="connsiteX26" fmla="*/ 38708 w 533400"/>
                  <a:gd name="connsiteY26" fmla="*/ 380669 h 400050"/>
                  <a:gd name="connsiteX27" fmla="*/ 495908 w 533400"/>
                  <a:gd name="connsiteY27" fmla="*/ 380669 h 400050"/>
                  <a:gd name="connsiteX28" fmla="*/ 514958 w 533400"/>
                  <a:gd name="connsiteY28" fmla="*/ 361619 h 400050"/>
                  <a:gd name="connsiteX29" fmla="*/ 514958 w 533400"/>
                  <a:gd name="connsiteY29" fmla="*/ 361619 h 400050"/>
                  <a:gd name="connsiteX30" fmla="*/ 514958 w 533400"/>
                  <a:gd name="connsiteY30" fmla="*/ 337806 h 400050"/>
                  <a:gd name="connsiteX31" fmla="*/ 391133 w 533400"/>
                  <a:gd name="connsiteY31" fmla="*/ 173024 h 400050"/>
                  <a:gd name="connsiteX32" fmla="*/ 387323 w 533400"/>
                  <a:gd name="connsiteY32" fmla="*/ 169214 h 400050"/>
                  <a:gd name="connsiteX33" fmla="*/ 361605 w 533400"/>
                  <a:gd name="connsiteY33" fmla="*/ 172071 h 400050"/>
                  <a:gd name="connsiteX34" fmla="*/ 495908 w 533400"/>
                  <a:gd name="connsiteY34" fmla="*/ 19671 h 400050"/>
                  <a:gd name="connsiteX35" fmla="*/ 38708 w 533400"/>
                  <a:gd name="connsiteY35" fmla="*/ 19671 h 400050"/>
                  <a:gd name="connsiteX36" fmla="*/ 19658 w 533400"/>
                  <a:gd name="connsiteY36" fmla="*/ 38721 h 400050"/>
                  <a:gd name="connsiteX37" fmla="*/ 19658 w 533400"/>
                  <a:gd name="connsiteY37" fmla="*/ 38721 h 400050"/>
                  <a:gd name="connsiteX38" fmla="*/ 19658 w 533400"/>
                  <a:gd name="connsiteY38" fmla="*/ 327329 h 400050"/>
                  <a:gd name="connsiteX39" fmla="*/ 113003 w 533400"/>
                  <a:gd name="connsiteY39" fmla="*/ 217791 h 400050"/>
                  <a:gd name="connsiteX40" fmla="*/ 166343 w 533400"/>
                  <a:gd name="connsiteY40" fmla="*/ 213981 h 400050"/>
                  <a:gd name="connsiteX41" fmla="*/ 167296 w 533400"/>
                  <a:gd name="connsiteY41" fmla="*/ 214934 h 400050"/>
                  <a:gd name="connsiteX42" fmla="*/ 168248 w 533400"/>
                  <a:gd name="connsiteY42" fmla="*/ 215886 h 400050"/>
                  <a:gd name="connsiteX43" fmla="*/ 231113 w 533400"/>
                  <a:gd name="connsiteY43" fmla="*/ 276846 h 400050"/>
                  <a:gd name="connsiteX44" fmla="*/ 257783 w 533400"/>
                  <a:gd name="connsiteY44" fmla="*/ 276846 h 400050"/>
                  <a:gd name="connsiteX45" fmla="*/ 258736 w 533400"/>
                  <a:gd name="connsiteY45" fmla="*/ 275894 h 400050"/>
                  <a:gd name="connsiteX46" fmla="*/ 259688 w 533400"/>
                  <a:gd name="connsiteY46" fmla="*/ 274941 h 400050"/>
                  <a:gd name="connsiteX47" fmla="*/ 345413 w 533400"/>
                  <a:gd name="connsiteY47" fmla="*/ 163499 h 400050"/>
                  <a:gd name="connsiteX48" fmla="*/ 398753 w 533400"/>
                  <a:gd name="connsiteY48" fmla="*/ 156831 h 400050"/>
                  <a:gd name="connsiteX49" fmla="*/ 404468 w 533400"/>
                  <a:gd name="connsiteY49" fmla="*/ 162546 h 400050"/>
                  <a:gd name="connsiteX50" fmla="*/ 406373 w 533400"/>
                  <a:gd name="connsiteY50" fmla="*/ 164451 h 400050"/>
                  <a:gd name="connsiteX51" fmla="*/ 515911 w 533400"/>
                  <a:gd name="connsiteY51" fmla="*/ 309231 h 400050"/>
                  <a:gd name="connsiteX52" fmla="*/ 515911 w 533400"/>
                  <a:gd name="connsiteY52" fmla="*/ 40626 h 400050"/>
                  <a:gd name="connsiteX53" fmla="*/ 497813 w 533400"/>
                  <a:gd name="connsiteY53" fmla="*/ 21576 h 400050"/>
                  <a:gd name="connsiteX54" fmla="*/ 495908 w 533400"/>
                  <a:gd name="connsiteY54" fmla="*/ 19671 h 400050"/>
                  <a:gd name="connsiteX55" fmla="*/ 95858 w 533400"/>
                  <a:gd name="connsiteY55" fmla="*/ 48246 h 400050"/>
                  <a:gd name="connsiteX56" fmla="*/ 143483 w 533400"/>
                  <a:gd name="connsiteY56" fmla="*/ 95871 h 400050"/>
                  <a:gd name="connsiteX57" fmla="*/ 95858 w 533400"/>
                  <a:gd name="connsiteY57" fmla="*/ 143496 h 400050"/>
                  <a:gd name="connsiteX58" fmla="*/ 48233 w 533400"/>
                  <a:gd name="connsiteY58" fmla="*/ 95871 h 400050"/>
                  <a:gd name="connsiteX59" fmla="*/ 95858 w 533400"/>
                  <a:gd name="connsiteY59" fmla="*/ 48246 h 400050"/>
                  <a:gd name="connsiteX60" fmla="*/ 95858 w 533400"/>
                  <a:gd name="connsiteY60" fmla="*/ 67296 h 400050"/>
                  <a:gd name="connsiteX61" fmla="*/ 67283 w 533400"/>
                  <a:gd name="connsiteY61" fmla="*/ 95871 h 400050"/>
                  <a:gd name="connsiteX62" fmla="*/ 95858 w 533400"/>
                  <a:gd name="connsiteY62" fmla="*/ 124446 h 400050"/>
                  <a:gd name="connsiteX63" fmla="*/ 124433 w 533400"/>
                  <a:gd name="connsiteY63" fmla="*/ 95871 h 400050"/>
                  <a:gd name="connsiteX64" fmla="*/ 95858 w 533400"/>
                  <a:gd name="connsiteY64" fmla="*/ 67296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33400" h="400050">
                    <a:moveTo>
                      <a:pt x="495908" y="621"/>
                    </a:moveTo>
                    <a:cubicBezTo>
                      <a:pt x="516863" y="621"/>
                      <a:pt x="534008" y="17766"/>
                      <a:pt x="534008" y="38721"/>
                    </a:cubicBezTo>
                    <a:lnTo>
                      <a:pt x="534008" y="38721"/>
                    </a:lnTo>
                    <a:lnTo>
                      <a:pt x="534008" y="362571"/>
                    </a:lnTo>
                    <a:cubicBezTo>
                      <a:pt x="534008" y="383526"/>
                      <a:pt x="516863" y="400671"/>
                      <a:pt x="495908" y="400671"/>
                    </a:cubicBezTo>
                    <a:lnTo>
                      <a:pt x="495908" y="400671"/>
                    </a:lnTo>
                    <a:lnTo>
                      <a:pt x="38708" y="400671"/>
                    </a:lnTo>
                    <a:cubicBezTo>
                      <a:pt x="17753" y="400671"/>
                      <a:pt x="608" y="383526"/>
                      <a:pt x="608" y="362571"/>
                    </a:cubicBezTo>
                    <a:lnTo>
                      <a:pt x="608" y="362571"/>
                    </a:lnTo>
                    <a:lnTo>
                      <a:pt x="608" y="38721"/>
                    </a:lnTo>
                    <a:cubicBezTo>
                      <a:pt x="608" y="17766"/>
                      <a:pt x="17753" y="621"/>
                      <a:pt x="38708" y="621"/>
                    </a:cubicBezTo>
                    <a:lnTo>
                      <a:pt x="38708" y="621"/>
                    </a:lnTo>
                    <a:lnTo>
                      <a:pt x="495908" y="621"/>
                    </a:lnTo>
                    <a:close/>
                    <a:moveTo>
                      <a:pt x="361605" y="172071"/>
                    </a:moveTo>
                    <a:lnTo>
                      <a:pt x="360653" y="173024"/>
                    </a:lnTo>
                    <a:lnTo>
                      <a:pt x="274928" y="284466"/>
                    </a:lnTo>
                    <a:cubicBezTo>
                      <a:pt x="273976" y="285419"/>
                      <a:pt x="273023" y="286371"/>
                      <a:pt x="272071" y="288276"/>
                    </a:cubicBezTo>
                    <a:cubicBezTo>
                      <a:pt x="257783" y="302564"/>
                      <a:pt x="234923" y="303516"/>
                      <a:pt x="219683" y="290181"/>
                    </a:cubicBezTo>
                    <a:lnTo>
                      <a:pt x="217778" y="289229"/>
                    </a:lnTo>
                    <a:lnTo>
                      <a:pt x="154913" y="228269"/>
                    </a:lnTo>
                    <a:cubicBezTo>
                      <a:pt x="154913" y="228269"/>
                      <a:pt x="153961" y="227316"/>
                      <a:pt x="153961" y="227316"/>
                    </a:cubicBezTo>
                    <a:cubicBezTo>
                      <a:pt x="146340" y="220649"/>
                      <a:pt x="134911" y="221601"/>
                      <a:pt x="128243" y="228269"/>
                    </a:cubicBezTo>
                    <a:lnTo>
                      <a:pt x="127290" y="229221"/>
                    </a:lnTo>
                    <a:lnTo>
                      <a:pt x="19658" y="354951"/>
                    </a:lnTo>
                    <a:lnTo>
                      <a:pt x="19658" y="361619"/>
                    </a:lnTo>
                    <a:cubicBezTo>
                      <a:pt x="19658" y="372096"/>
                      <a:pt x="27278" y="379716"/>
                      <a:pt x="37755" y="380669"/>
                    </a:cubicBezTo>
                    <a:lnTo>
                      <a:pt x="38708" y="380669"/>
                    </a:lnTo>
                    <a:lnTo>
                      <a:pt x="495908" y="380669"/>
                    </a:lnTo>
                    <a:cubicBezTo>
                      <a:pt x="506386" y="380669"/>
                      <a:pt x="514958" y="372096"/>
                      <a:pt x="514958" y="361619"/>
                    </a:cubicBezTo>
                    <a:lnTo>
                      <a:pt x="514958" y="361619"/>
                    </a:lnTo>
                    <a:lnTo>
                      <a:pt x="514958" y="337806"/>
                    </a:lnTo>
                    <a:lnTo>
                      <a:pt x="391133" y="173024"/>
                    </a:lnTo>
                    <a:cubicBezTo>
                      <a:pt x="390180" y="172071"/>
                      <a:pt x="389228" y="170166"/>
                      <a:pt x="387323" y="169214"/>
                    </a:cubicBezTo>
                    <a:cubicBezTo>
                      <a:pt x="378751" y="164451"/>
                      <a:pt x="368273" y="165404"/>
                      <a:pt x="361605" y="172071"/>
                    </a:cubicBezTo>
                    <a:close/>
                    <a:moveTo>
                      <a:pt x="495908" y="19671"/>
                    </a:moveTo>
                    <a:lnTo>
                      <a:pt x="38708" y="19671"/>
                    </a:lnTo>
                    <a:cubicBezTo>
                      <a:pt x="28230" y="19671"/>
                      <a:pt x="19658" y="28244"/>
                      <a:pt x="19658" y="38721"/>
                    </a:cubicBezTo>
                    <a:lnTo>
                      <a:pt x="19658" y="38721"/>
                    </a:lnTo>
                    <a:lnTo>
                      <a:pt x="19658" y="327329"/>
                    </a:lnTo>
                    <a:lnTo>
                      <a:pt x="113003" y="217791"/>
                    </a:lnTo>
                    <a:cubicBezTo>
                      <a:pt x="126338" y="201599"/>
                      <a:pt x="151103" y="199694"/>
                      <a:pt x="166343" y="213981"/>
                    </a:cubicBezTo>
                    <a:lnTo>
                      <a:pt x="167296" y="214934"/>
                    </a:lnTo>
                    <a:lnTo>
                      <a:pt x="168248" y="215886"/>
                    </a:lnTo>
                    <a:lnTo>
                      <a:pt x="231113" y="276846"/>
                    </a:lnTo>
                    <a:cubicBezTo>
                      <a:pt x="238733" y="284466"/>
                      <a:pt x="251115" y="284466"/>
                      <a:pt x="257783" y="276846"/>
                    </a:cubicBezTo>
                    <a:lnTo>
                      <a:pt x="258736" y="275894"/>
                    </a:lnTo>
                    <a:lnTo>
                      <a:pt x="259688" y="274941"/>
                    </a:lnTo>
                    <a:lnTo>
                      <a:pt x="345413" y="163499"/>
                    </a:lnTo>
                    <a:cubicBezTo>
                      <a:pt x="357796" y="146354"/>
                      <a:pt x="382561" y="143496"/>
                      <a:pt x="398753" y="156831"/>
                    </a:cubicBezTo>
                    <a:cubicBezTo>
                      <a:pt x="400658" y="158736"/>
                      <a:pt x="402563" y="160641"/>
                      <a:pt x="404468" y="162546"/>
                    </a:cubicBezTo>
                    <a:lnTo>
                      <a:pt x="406373" y="164451"/>
                    </a:lnTo>
                    <a:lnTo>
                      <a:pt x="515911" y="309231"/>
                    </a:lnTo>
                    <a:lnTo>
                      <a:pt x="515911" y="40626"/>
                    </a:lnTo>
                    <a:cubicBezTo>
                      <a:pt x="515911" y="30149"/>
                      <a:pt x="508290" y="22529"/>
                      <a:pt x="497813" y="21576"/>
                    </a:cubicBezTo>
                    <a:lnTo>
                      <a:pt x="495908" y="19671"/>
                    </a:lnTo>
                    <a:close/>
                    <a:moveTo>
                      <a:pt x="95858" y="48246"/>
                    </a:moveTo>
                    <a:cubicBezTo>
                      <a:pt x="122528" y="48246"/>
                      <a:pt x="143483" y="69201"/>
                      <a:pt x="143483" y="95871"/>
                    </a:cubicBezTo>
                    <a:cubicBezTo>
                      <a:pt x="143483" y="122541"/>
                      <a:pt x="122528" y="143496"/>
                      <a:pt x="95858" y="143496"/>
                    </a:cubicBezTo>
                    <a:cubicBezTo>
                      <a:pt x="69188" y="143496"/>
                      <a:pt x="48233" y="122541"/>
                      <a:pt x="48233" y="95871"/>
                    </a:cubicBezTo>
                    <a:cubicBezTo>
                      <a:pt x="48233" y="69201"/>
                      <a:pt x="69188" y="48246"/>
                      <a:pt x="95858" y="48246"/>
                    </a:cubicBezTo>
                    <a:close/>
                    <a:moveTo>
                      <a:pt x="95858" y="67296"/>
                    </a:moveTo>
                    <a:cubicBezTo>
                      <a:pt x="79665" y="67296"/>
                      <a:pt x="67283" y="79679"/>
                      <a:pt x="67283" y="95871"/>
                    </a:cubicBezTo>
                    <a:cubicBezTo>
                      <a:pt x="67283" y="112064"/>
                      <a:pt x="79665" y="124446"/>
                      <a:pt x="95858" y="124446"/>
                    </a:cubicBezTo>
                    <a:cubicBezTo>
                      <a:pt x="112051" y="124446"/>
                      <a:pt x="124433" y="112064"/>
                      <a:pt x="124433" y="95871"/>
                    </a:cubicBezTo>
                    <a:cubicBezTo>
                      <a:pt x="124433" y="79679"/>
                      <a:pt x="112051" y="67296"/>
                      <a:pt x="95858" y="67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8FCED5C-E63D-FCD1-727A-740DBE5B5F7D}"/>
                  </a:ext>
                </a:extLst>
              </p:cNvPr>
              <p:cNvSpPr/>
              <p:nvPr/>
            </p:nvSpPr>
            <p:spPr>
              <a:xfrm>
                <a:off x="6913095" y="4675953"/>
                <a:ext cx="1532591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规范</a:t>
                </a:r>
                <a:endParaRPr kumimoji="1"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34C43D1-27D0-0FDC-EFA5-CB72CCA13495}"/>
                </a:ext>
              </a:extLst>
            </p:cNvPr>
            <p:cNvSpPr/>
            <p:nvPr/>
          </p:nvSpPr>
          <p:spPr>
            <a:xfrm>
              <a:off x="7322514" y="1327732"/>
              <a:ext cx="3865876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分别对上述表进行范式等级判断： </a:t>
              </a:r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   - 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实体等级判定</a:t>
              </a:r>
            </a:p>
            <a:p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- 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多对多关系等级判定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70D2B5E-286E-94D8-19AE-3519F87746C8}"/>
                </a:ext>
              </a:extLst>
            </p:cNvPr>
            <p:cNvSpPr/>
            <p:nvPr/>
          </p:nvSpPr>
          <p:spPr>
            <a:xfrm>
              <a:off x="872918" y="4039613"/>
              <a:ext cx="2624425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由</a:t>
              </a:r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ER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图推导并加以外键优化后</a:t>
              </a:r>
              <a:r>
                <a:rPr kumimoji="1" lang="zh-CN" altLang="en-US" sz="2000" b="1">
                  <a:solidFill>
                    <a:schemeClr val="tx1"/>
                  </a:solidFill>
                  <a:cs typeface="+mn-ea"/>
                  <a:sym typeface="+mn-lt"/>
                </a:rPr>
                <a:t>最终得到关系模式（数据表）。</a:t>
              </a:r>
              <a:endParaRPr kumimoji="1" lang="en-US" altLang="zh-CN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BFD1284-4CA4-7100-1B2C-DC36B7664D61}"/>
                </a:ext>
              </a:extLst>
            </p:cNvPr>
            <p:cNvSpPr/>
            <p:nvPr/>
          </p:nvSpPr>
          <p:spPr>
            <a:xfrm>
              <a:off x="8961340" y="4039614"/>
              <a:ext cx="2661448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我们仅检查到</a:t>
              </a:r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BCNF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范式，将未达到</a:t>
              </a:r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3NF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的表规范到</a:t>
              </a:r>
              <a:r>
                <a: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rPr>
                <a:t>3NF</a:t>
              </a:r>
              <a:r>
                <a:rPr kumimoji="1" lang="zh-CN" altLang="en-US" sz="20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  <a:endParaRPr kumimoji="1" lang="en-US" altLang="zh-CN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标题 25">
            <a:extLst>
              <a:ext uri="{FF2B5EF4-FFF2-40B4-BE49-F238E27FC236}">
                <a16:creationId xmlns:a16="http://schemas.microsoft.com/office/drawing/2014/main" id="{64A169E2-316D-8527-B5B3-72CA319D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逻辑模式设计</a:t>
            </a:r>
          </a:p>
        </p:txBody>
      </p:sp>
    </p:spTree>
    <p:extLst>
      <p:ext uri="{BB962C8B-B14F-4D97-AF65-F5344CB8AC3E}">
        <p14:creationId xmlns:p14="http://schemas.microsoft.com/office/powerpoint/2010/main" val="95228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A60B3-07CB-8AC1-852E-BD7EB133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设计优化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00E32-EF89-7626-02CD-E053591D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893E83-19F1-4019-2D75-065592ADC51C}"/>
              </a:ext>
            </a:extLst>
          </p:cNvPr>
          <p:cNvGrpSpPr/>
          <p:nvPr/>
        </p:nvGrpSpPr>
        <p:grpSpPr>
          <a:xfrm>
            <a:off x="1431813" y="2523261"/>
            <a:ext cx="4240441" cy="3084477"/>
            <a:chOff x="3193683" y="2318463"/>
            <a:chExt cx="4240441" cy="308447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7BEBC7-D5A1-BE74-A25D-E6858B35E8B8}"/>
                </a:ext>
              </a:extLst>
            </p:cNvPr>
            <p:cNvGrpSpPr/>
            <p:nvPr/>
          </p:nvGrpSpPr>
          <p:grpSpPr>
            <a:xfrm>
              <a:off x="4166661" y="2318463"/>
              <a:ext cx="3267463" cy="3084477"/>
              <a:chOff x="4166661" y="2318463"/>
              <a:chExt cx="3267463" cy="3084477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C2F25FF-90C1-B282-2993-2E55B332D626}"/>
                  </a:ext>
                </a:extLst>
              </p:cNvPr>
              <p:cNvSpPr txBox="1"/>
              <p:nvPr/>
            </p:nvSpPr>
            <p:spPr>
              <a:xfrm>
                <a:off x="4166661" y="2866989"/>
                <a:ext cx="3267463" cy="253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数据库中有两类索引在创建时便会建好，分别为主键的索引与外键的索引。除此之外，对于表中其他候选码，又或是一些频繁查询的属性，我们也可以建立起索引增快查询速度。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35B5F9A-EE37-D9AB-0C71-B7CDC504F089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29552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cs typeface="+mn-ea"/>
                    <a:sym typeface="+mn-lt"/>
                  </a:rPr>
                  <a:t>建立更多索引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BAD5CC5-727D-5370-1758-F8D338A52EDD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38088F-0C64-B0FF-9F5E-FDFE300BB131}"/>
              </a:ext>
            </a:extLst>
          </p:cNvPr>
          <p:cNvCxnSpPr>
            <a:cxnSpLocks/>
          </p:cNvCxnSpPr>
          <p:nvPr/>
        </p:nvCxnSpPr>
        <p:spPr>
          <a:xfrm>
            <a:off x="949573" y="2525438"/>
            <a:ext cx="0" cy="2842016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A5B85AD-3176-7BB6-B66D-EFEA2C3AF220}"/>
              </a:ext>
            </a:extLst>
          </p:cNvPr>
          <p:cNvSpPr/>
          <p:nvPr/>
        </p:nvSpPr>
        <p:spPr>
          <a:xfrm>
            <a:off x="660399" y="1017696"/>
            <a:ext cx="6937297" cy="1092819"/>
          </a:xfrm>
          <a:prstGeom prst="rect">
            <a:avLst/>
          </a:prstGeom>
          <a:ln>
            <a:noFill/>
          </a:ln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为提高数据库增删改查的效率，以及简化开发人员的操作，我们对数据库的一些方面做出了优化。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7E4347-F49B-AF3B-9AD6-8E693F7F6603}"/>
              </a:ext>
            </a:extLst>
          </p:cNvPr>
          <p:cNvGrpSpPr/>
          <p:nvPr/>
        </p:nvGrpSpPr>
        <p:grpSpPr>
          <a:xfrm>
            <a:off x="5738723" y="2523261"/>
            <a:ext cx="5780177" cy="3084477"/>
            <a:chOff x="3193683" y="2318463"/>
            <a:chExt cx="5780177" cy="308447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D312644-89DF-4041-067E-7E6E78527C3F}"/>
                </a:ext>
              </a:extLst>
            </p:cNvPr>
            <p:cNvGrpSpPr/>
            <p:nvPr/>
          </p:nvGrpSpPr>
          <p:grpSpPr>
            <a:xfrm>
              <a:off x="4166661" y="2318463"/>
              <a:ext cx="4807199" cy="3084477"/>
              <a:chOff x="4166661" y="2318463"/>
              <a:chExt cx="4807199" cy="3084477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E73FD9-6BD1-F6EF-DFC3-76490723A0EE}"/>
                  </a:ext>
                </a:extLst>
              </p:cNvPr>
              <p:cNvSpPr txBox="1"/>
              <p:nvPr/>
            </p:nvSpPr>
            <p:spPr>
              <a:xfrm>
                <a:off x="4166661" y="2866989"/>
                <a:ext cx="4807199" cy="253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避免使用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SELECT *:</a:t>
                </a:r>
                <a:r>
                  <a:rPr lang="zh-CN" altLang="en-US" dirty="0"/>
                  <a:t>只选择需要的列。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b="1" dirty="0"/>
                  <a:t>优化连接操作：</a:t>
                </a:r>
                <a:endParaRPr lang="en-US" altLang="zh-CN" b="1" dirty="0"/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要确保连接的字段中存在索引，要选择合适的连 接类型，区分内连接与外连接的不同。</a:t>
                </a:r>
                <a:endParaRPr lang="en-US" altLang="zh-CN" dirty="0">
                  <a:cs typeface="+mn-ea"/>
                  <a:sym typeface="+mn-lt"/>
                </a:endParaRPr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b="1" dirty="0"/>
                  <a:t>减少嵌套子查询：</a:t>
                </a:r>
                <a:r>
                  <a:rPr lang="zh-CN" altLang="en-US" dirty="0"/>
                  <a:t>尽可能使用连表操作替换子查询操作，或尝试拆分成多条</a:t>
                </a:r>
                <a:r>
                  <a:rPr lang="en-US" altLang="zh-CN" dirty="0"/>
                  <a:t>SQL</a:t>
                </a:r>
                <a:r>
                  <a:rPr lang="zh-CN" altLang="en-US" dirty="0"/>
                  <a:t>语句。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3E2B0C-357D-43C5-F8CD-EBF65E8C54CC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29552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cs typeface="+mn-ea"/>
                    <a:sym typeface="+mn-lt"/>
                  </a:rPr>
                  <a:t>优化查询语句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C20CF9-E785-695A-C459-C186A42C6E3C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76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F0BDDFBE-0D09-E0CE-ADDB-58AD32C01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2</a:t>
            </a:fld>
            <a:endParaRPr lang="en-US" altLang="zh-CN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B5F301D-ED76-39B3-C1D6-CA43754DB6A1}"/>
              </a:ext>
            </a:extLst>
          </p:cNvPr>
          <p:cNvGrpSpPr/>
          <p:nvPr/>
        </p:nvGrpSpPr>
        <p:grpSpPr>
          <a:xfrm>
            <a:off x="547360" y="1134481"/>
            <a:ext cx="11777338" cy="4999916"/>
            <a:chOff x="707018" y="1167691"/>
            <a:chExt cx="11777338" cy="49999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3F52B2-D733-5003-293A-A5F5FFC6C9A3}"/>
                </a:ext>
              </a:extLst>
            </p:cNvPr>
            <p:cNvSpPr txBox="1"/>
            <p:nvPr/>
          </p:nvSpPr>
          <p:spPr>
            <a:xfrm>
              <a:off x="707018" y="1314966"/>
              <a:ext cx="299881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sz="5400" b="1" dirty="0">
                  <a:cs typeface="+mn-ea"/>
                  <a:sym typeface="+mn-lt"/>
                </a:rPr>
                <a:t>C</a:t>
              </a:r>
              <a:r>
                <a:rPr kumimoji="0" lang="en-US" altLang="zh-CN" sz="54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ontens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69A97F-CE92-B051-AC2A-0AC9A004A497}"/>
                </a:ext>
              </a:extLst>
            </p:cNvPr>
            <p:cNvSpPr/>
            <p:nvPr/>
          </p:nvSpPr>
          <p:spPr>
            <a:xfrm>
              <a:off x="810625" y="2118102"/>
              <a:ext cx="1993410" cy="6692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3200" b="1" dirty="0">
                  <a:solidFill>
                    <a:schemeClr val="tx1"/>
                  </a:solidFill>
                  <a:cs typeface="+mn-ea"/>
                  <a:sym typeface="+mn-lt"/>
                </a:rPr>
                <a:t>目录</a:t>
              </a:r>
              <a:endParaRPr kumimoji="1" lang="en-US" altLang="zh-CN" sz="32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1DC1084-3A18-1B37-1D71-BE84D868E71B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H="1">
              <a:off x="3903890" y="1550422"/>
              <a:ext cx="1" cy="4583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4A6250-BF64-9E51-762A-A8C18B2C3F64}"/>
                </a:ext>
              </a:extLst>
            </p:cNvPr>
            <p:cNvSpPr/>
            <p:nvPr/>
          </p:nvSpPr>
          <p:spPr>
            <a:xfrm>
              <a:off x="3804861" y="1352363"/>
              <a:ext cx="198059" cy="198059"/>
            </a:xfrm>
            <a:prstGeom prst="ellipse">
              <a:avLst/>
            </a:prstGeom>
            <a:solidFill>
              <a:schemeClr val="accent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9D382F0-05EC-72DD-AF60-4ADEDABFE743}"/>
                </a:ext>
              </a:extLst>
            </p:cNvPr>
            <p:cNvSpPr txBox="1"/>
            <p:nvPr/>
          </p:nvSpPr>
          <p:spPr>
            <a:xfrm>
              <a:off x="4011161" y="2562167"/>
              <a:ext cx="2362377" cy="309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设计思路</a:t>
              </a:r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D368BF2-579B-E4F9-6C1A-A656F47680BB}"/>
                </a:ext>
              </a:extLst>
            </p:cNvPr>
            <p:cNvSpPr txBox="1"/>
            <p:nvPr/>
          </p:nvSpPr>
          <p:spPr>
            <a:xfrm>
              <a:off x="4011161" y="1167691"/>
              <a:ext cx="1713315" cy="1477328"/>
            </a:xfrm>
            <a:prstGeom prst="rect">
              <a:avLst/>
            </a:prstGeom>
            <a:noFill/>
            <a:effectLst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en-US" altLang="zh-CN" sz="9000" dirty="0">
                  <a:solidFill>
                    <a:schemeClr val="accent1"/>
                  </a:solidFill>
                  <a:effectLst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F8A6F2-EEC2-1ECD-592E-4BB26E6A58E7}"/>
                </a:ext>
              </a:extLst>
            </p:cNvPr>
            <p:cNvSpPr/>
            <p:nvPr/>
          </p:nvSpPr>
          <p:spPr>
            <a:xfrm>
              <a:off x="4011161" y="5696003"/>
              <a:ext cx="1506723" cy="47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DEVELOPMENT THINKING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360231-82C4-B322-5849-99BB8F7CEABD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 flipH="1">
              <a:off x="9984547" y="1550422"/>
              <a:ext cx="1" cy="4583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97088D-9684-1131-91AA-8101218594D6}"/>
                </a:ext>
              </a:extLst>
            </p:cNvPr>
            <p:cNvSpPr/>
            <p:nvPr/>
          </p:nvSpPr>
          <p:spPr>
            <a:xfrm>
              <a:off x="9885518" y="1352363"/>
              <a:ext cx="198059" cy="198059"/>
            </a:xfrm>
            <a:prstGeom prst="ellipse">
              <a:avLst/>
            </a:prstGeom>
            <a:solidFill>
              <a:schemeClr val="tx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5FCC37-BDE6-684E-6F4D-0DE72B8C5415}"/>
                </a:ext>
              </a:extLst>
            </p:cNvPr>
            <p:cNvSpPr txBox="1"/>
            <p:nvPr/>
          </p:nvSpPr>
          <p:spPr>
            <a:xfrm>
              <a:off x="10121979" y="2592026"/>
              <a:ext cx="2362377" cy="309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产品演示</a:t>
              </a:r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4DB75B1-1BD5-58A7-ACBC-6B218D1E1FD2}"/>
                </a:ext>
              </a:extLst>
            </p:cNvPr>
            <p:cNvSpPr txBox="1"/>
            <p:nvPr/>
          </p:nvSpPr>
          <p:spPr>
            <a:xfrm>
              <a:off x="10091819" y="1167691"/>
              <a:ext cx="1606044" cy="1477328"/>
            </a:xfrm>
            <a:prstGeom prst="rect">
              <a:avLst/>
            </a:prstGeom>
            <a:noFill/>
            <a:effectLst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en-US" altLang="zh-CN" sz="900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A38E845-2E18-EC58-044A-9C9D837BF2B7}"/>
                </a:ext>
              </a:extLst>
            </p:cNvPr>
            <p:cNvSpPr/>
            <p:nvPr/>
          </p:nvSpPr>
          <p:spPr>
            <a:xfrm>
              <a:off x="10083577" y="5808694"/>
              <a:ext cx="1506723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SHOW IT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66929B4-5B3F-582B-1123-57959900B6A7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>
              <a:off x="7957662" y="1550422"/>
              <a:ext cx="1" cy="4583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8414FE3-98AE-C138-9DC9-E700D776C0F5}"/>
                </a:ext>
              </a:extLst>
            </p:cNvPr>
            <p:cNvSpPr/>
            <p:nvPr/>
          </p:nvSpPr>
          <p:spPr>
            <a:xfrm>
              <a:off x="7858633" y="1352363"/>
              <a:ext cx="198059" cy="198059"/>
            </a:xfrm>
            <a:prstGeom prst="ellipse">
              <a:avLst/>
            </a:prstGeom>
            <a:solidFill>
              <a:schemeClr val="accent3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C1CF2B-3D04-ED78-7ACC-68B4C90FA15F}"/>
                </a:ext>
              </a:extLst>
            </p:cNvPr>
            <p:cNvSpPr txBox="1"/>
            <p:nvPr/>
          </p:nvSpPr>
          <p:spPr>
            <a:xfrm>
              <a:off x="8056692" y="2562167"/>
              <a:ext cx="2362377" cy="309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功能特点</a:t>
              </a:r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61564E7-BCE9-E837-F1DC-94CB43E9BE6E}"/>
                </a:ext>
              </a:extLst>
            </p:cNvPr>
            <p:cNvSpPr txBox="1"/>
            <p:nvPr/>
          </p:nvSpPr>
          <p:spPr>
            <a:xfrm>
              <a:off x="8064933" y="1167691"/>
              <a:ext cx="1713315" cy="1477328"/>
            </a:xfrm>
            <a:prstGeom prst="rect">
              <a:avLst/>
            </a:prstGeom>
            <a:noFill/>
            <a:effectLst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en-US" altLang="zh-CN" sz="9000" dirty="0">
                  <a:solidFill>
                    <a:schemeClr val="accent3"/>
                  </a:solidFill>
                  <a:effectLst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9A1905-B6AD-84C7-0FF5-C736A40C0CEE}"/>
                </a:ext>
              </a:extLst>
            </p:cNvPr>
            <p:cNvSpPr/>
            <p:nvPr/>
          </p:nvSpPr>
          <p:spPr>
            <a:xfrm>
              <a:off x="8101022" y="5731750"/>
              <a:ext cx="1506723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FUNCTIONAL CHARACTERISTICS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10A18B3-BFD1-E834-B676-266EFB708E37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H="1">
              <a:off x="5930776" y="1550422"/>
              <a:ext cx="1" cy="458367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EB3ED03-B0D3-F0E6-EF53-E20A2E3E2130}"/>
                </a:ext>
              </a:extLst>
            </p:cNvPr>
            <p:cNvSpPr/>
            <p:nvPr/>
          </p:nvSpPr>
          <p:spPr>
            <a:xfrm>
              <a:off x="5831747" y="1352363"/>
              <a:ext cx="198059" cy="198059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9F19D26-1C8D-D8B8-16FD-B4897F33A2AE}"/>
                </a:ext>
              </a:extLst>
            </p:cNvPr>
            <p:cNvSpPr txBox="1"/>
            <p:nvPr/>
          </p:nvSpPr>
          <p:spPr>
            <a:xfrm>
              <a:off x="6071157" y="2562167"/>
              <a:ext cx="2362377" cy="309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数据库设计</a:t>
              </a:r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FED49D2-0CC6-2FFB-1DD6-B44E8DFB398F}"/>
                </a:ext>
              </a:extLst>
            </p:cNvPr>
            <p:cNvSpPr txBox="1"/>
            <p:nvPr/>
          </p:nvSpPr>
          <p:spPr>
            <a:xfrm>
              <a:off x="6038048" y="1167691"/>
              <a:ext cx="1683154" cy="1477328"/>
            </a:xfrm>
            <a:prstGeom prst="rect">
              <a:avLst/>
            </a:prstGeom>
            <a:noFill/>
            <a:effectLst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en-US" altLang="zh-CN" sz="9000" dirty="0">
                  <a:solidFill>
                    <a:schemeClr val="accent2"/>
                  </a:solidFill>
                  <a:effectLst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57F3CF1-F669-3CC8-16BE-A380FA627898}"/>
                </a:ext>
              </a:extLst>
            </p:cNvPr>
            <p:cNvSpPr/>
            <p:nvPr/>
          </p:nvSpPr>
          <p:spPr>
            <a:xfrm>
              <a:off x="6008178" y="5887879"/>
              <a:ext cx="1506723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DATABASE DESIGN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90999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00E32-EF89-7626-02CD-E053591D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893E83-19F1-4019-2D75-065592ADC51C}"/>
              </a:ext>
            </a:extLst>
          </p:cNvPr>
          <p:cNvGrpSpPr/>
          <p:nvPr/>
        </p:nvGrpSpPr>
        <p:grpSpPr>
          <a:xfrm>
            <a:off x="1022401" y="1898787"/>
            <a:ext cx="5824449" cy="3084477"/>
            <a:chOff x="3193683" y="2318463"/>
            <a:chExt cx="5824449" cy="308447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7BEBC7-D5A1-BE74-A25D-E6858B35E8B8}"/>
                </a:ext>
              </a:extLst>
            </p:cNvPr>
            <p:cNvGrpSpPr/>
            <p:nvPr/>
          </p:nvGrpSpPr>
          <p:grpSpPr>
            <a:xfrm>
              <a:off x="4166661" y="2318463"/>
              <a:ext cx="4851471" cy="3084477"/>
              <a:chOff x="4166661" y="2318463"/>
              <a:chExt cx="4851471" cy="3084477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C2F25FF-90C1-B282-2993-2E55B332D626}"/>
                  </a:ext>
                </a:extLst>
              </p:cNvPr>
              <p:cNvSpPr txBox="1"/>
              <p:nvPr/>
            </p:nvSpPr>
            <p:spPr>
              <a:xfrm>
                <a:off x="4166661" y="2866989"/>
                <a:ext cx="4851471" cy="253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视图是实体表的映射，有两大重要作用：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1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、展示出不同的外模式供不同角色的开发者使用，提高数据库安全性；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2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、简化复杂查询，如果我们经常需要执行复杂的查询，可以通过创建一个视图来隐藏这些复杂性，无需每次都编写复杂的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SQL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语句。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35B5F9A-EE37-D9AB-0C71-B7CDC504F089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29552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cs typeface="+mn-ea"/>
                    <a:sym typeface="+mn-lt"/>
                  </a:rPr>
                  <a:t>创建视图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BAD5CC5-727D-5370-1758-F8D338A52EDD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7E4347-F49B-AF3B-9AD6-8E693F7F6603}"/>
              </a:ext>
            </a:extLst>
          </p:cNvPr>
          <p:cNvGrpSpPr/>
          <p:nvPr/>
        </p:nvGrpSpPr>
        <p:grpSpPr>
          <a:xfrm>
            <a:off x="6823207" y="1898787"/>
            <a:ext cx="4294251" cy="3084477"/>
            <a:chOff x="3193683" y="2318463"/>
            <a:chExt cx="4294251" cy="308447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D312644-89DF-4041-067E-7E6E78527C3F}"/>
                </a:ext>
              </a:extLst>
            </p:cNvPr>
            <p:cNvGrpSpPr/>
            <p:nvPr/>
          </p:nvGrpSpPr>
          <p:grpSpPr>
            <a:xfrm>
              <a:off x="4166661" y="2318463"/>
              <a:ext cx="3321273" cy="3084477"/>
              <a:chOff x="4166661" y="2318463"/>
              <a:chExt cx="3321273" cy="3084477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E73FD9-6BD1-F6EF-DFC3-76490723A0EE}"/>
                  </a:ext>
                </a:extLst>
              </p:cNvPr>
              <p:cNvSpPr txBox="1"/>
              <p:nvPr/>
            </p:nvSpPr>
            <p:spPr>
              <a:xfrm>
                <a:off x="4166661" y="2866989"/>
                <a:ext cx="3321273" cy="253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我们的表之间联动较多，在执行某项任务时可能同时涉及多个表的更新，为简化开发者逻辑，并充分利用数据库系统，我们使用</a:t>
                </a:r>
                <a:r>
                  <a:rPr lang="zh-CN" altLang="en-US"/>
                  <a:t>了触发器等</a:t>
                </a:r>
                <a:r>
                  <a:rPr lang="zh-CN" altLang="en-US" dirty="0"/>
                  <a:t>功能，进一步优化数据库设计。 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3E2B0C-357D-43C5-F8CD-EBF65E8C54CC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29552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>
                    <a:cs typeface="+mn-ea"/>
                    <a:sym typeface="+mn-lt"/>
                  </a:rPr>
                  <a:t>使用触发器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C20CF9-E785-695A-C459-C186A42C6E3C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rgbClr val="FB8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52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00E32-EF89-7626-02CD-E053591D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893E83-19F1-4019-2D75-065592ADC51C}"/>
              </a:ext>
            </a:extLst>
          </p:cNvPr>
          <p:cNvGrpSpPr/>
          <p:nvPr/>
        </p:nvGrpSpPr>
        <p:grpSpPr>
          <a:xfrm>
            <a:off x="1052140" y="1296627"/>
            <a:ext cx="4865445" cy="3915473"/>
            <a:chOff x="3193683" y="2318463"/>
            <a:chExt cx="4865445" cy="391547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7BEBC7-D5A1-BE74-A25D-E6858B35E8B8}"/>
                </a:ext>
              </a:extLst>
            </p:cNvPr>
            <p:cNvGrpSpPr/>
            <p:nvPr/>
          </p:nvGrpSpPr>
          <p:grpSpPr>
            <a:xfrm>
              <a:off x="4166661" y="2318463"/>
              <a:ext cx="3892467" cy="3915473"/>
              <a:chOff x="4166661" y="2318463"/>
              <a:chExt cx="3892467" cy="391547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C2F25FF-90C1-B282-2993-2E55B332D626}"/>
                  </a:ext>
                </a:extLst>
              </p:cNvPr>
              <p:cNvSpPr txBox="1"/>
              <p:nvPr/>
            </p:nvSpPr>
            <p:spPr>
              <a:xfrm>
                <a:off x="4166662" y="2866989"/>
                <a:ext cx="3892466" cy="33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    我们通过数据库建表时设置的外键约束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参见上文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和索引</a:t>
                </a:r>
                <a:r>
                  <a:rPr lang="en-US" altLang="zh-CN" dirty="0"/>
                  <a:t>UNIQUE</a:t>
                </a:r>
                <a:r>
                  <a:rPr lang="zh-CN" altLang="en-US" dirty="0"/>
                  <a:t>约束搭配前后端表单检查的方式，避免脏数据污染数据库，为开发人员造成不必要的麻烦。</a:t>
                </a:r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    同时在后续工作中可考虑使用触发器拦截更新，插入，删除请求，实现更加灵活更加便捷的约束。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35B5F9A-EE37-D9AB-0C71-B7CDC504F089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3386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cs typeface="+mn-ea"/>
                    <a:sym typeface="+mn-lt"/>
                  </a:rPr>
                  <a:t>严格约束加入数据库的数据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BAD5CC5-727D-5370-1758-F8D338A52EDD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7E4347-F49B-AF3B-9AD6-8E693F7F6603}"/>
              </a:ext>
            </a:extLst>
          </p:cNvPr>
          <p:cNvGrpSpPr/>
          <p:nvPr/>
        </p:nvGrpSpPr>
        <p:grpSpPr>
          <a:xfrm>
            <a:off x="6155136" y="1237154"/>
            <a:ext cx="4917825" cy="3499975"/>
            <a:chOff x="3193683" y="2318463"/>
            <a:chExt cx="4917825" cy="349997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D312644-89DF-4041-067E-7E6E78527C3F}"/>
                </a:ext>
              </a:extLst>
            </p:cNvPr>
            <p:cNvGrpSpPr/>
            <p:nvPr/>
          </p:nvGrpSpPr>
          <p:grpSpPr>
            <a:xfrm>
              <a:off x="4166661" y="2318463"/>
              <a:ext cx="3944847" cy="3499975"/>
              <a:chOff x="4166661" y="2318463"/>
              <a:chExt cx="3944847" cy="3499975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E73FD9-6BD1-F6EF-DFC3-76490723A0EE}"/>
                  </a:ext>
                </a:extLst>
              </p:cNvPr>
              <p:cNvSpPr txBox="1"/>
              <p:nvPr/>
            </p:nvSpPr>
            <p:spPr>
              <a:xfrm>
                <a:off x="4166661" y="2866989"/>
                <a:ext cx="3944847" cy="295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    我们考虑开启数据库普通日志，来记录追踪用户的各项行为，便于对用户形象的统计刻画。 </a:t>
                </a:r>
                <a:endParaRPr lang="en-US" altLang="zh-CN" dirty="0"/>
              </a:p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zh-CN" altLang="en-US" dirty="0"/>
                  <a:t>    然而开启日志后伴随着占用存储空间变多同时执行效率降低，使我们不得不放弃了这个想法，进而转为综合各个表间信息来统合用户行为数据。 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3E2B0C-357D-43C5-F8CD-EBF65E8C54CC}"/>
                  </a:ext>
                </a:extLst>
              </p:cNvPr>
              <p:cNvSpPr txBox="1"/>
              <p:nvPr/>
            </p:nvSpPr>
            <p:spPr>
              <a:xfrm>
                <a:off x="4166661" y="2318463"/>
                <a:ext cx="29552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cs typeface="+mn-ea"/>
                    <a:sym typeface="+mn-lt"/>
                  </a:rPr>
                  <a:t>数据库日志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C20CF9-E785-695A-C459-C186A42C6E3C}"/>
                </a:ext>
              </a:extLst>
            </p:cNvPr>
            <p:cNvSpPr/>
            <p:nvPr/>
          </p:nvSpPr>
          <p:spPr>
            <a:xfrm>
              <a:off x="3193683" y="2320471"/>
              <a:ext cx="838968" cy="838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13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功能特点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39E965-33B6-4BC1-B1B3-CD2DC6B7E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FUNCTIONAL CHARACTERISTICS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AF1F9-ACDD-C8AD-354A-214DB132BEA1}"/>
              </a:ext>
            </a:extLst>
          </p:cNvPr>
          <p:cNvSpPr txBox="1"/>
          <p:nvPr/>
        </p:nvSpPr>
        <p:spPr>
          <a:xfrm>
            <a:off x="660400" y="2121022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6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7579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9CB72-8299-AF5A-ACA9-132704C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4CB3A8-9D59-5778-0C04-6B92E86FD04C}"/>
              </a:ext>
            </a:extLst>
          </p:cNvPr>
          <p:cNvGrpSpPr/>
          <p:nvPr/>
        </p:nvGrpSpPr>
        <p:grpSpPr>
          <a:xfrm>
            <a:off x="6348761" y="1529019"/>
            <a:ext cx="4747941" cy="3627528"/>
            <a:chOff x="666109" y="2488848"/>
            <a:chExt cx="2644039" cy="326548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7CD8F6C-5C70-6AFD-5017-127C88EAB5A8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3265485"/>
              <a:chOff x="666109" y="2488848"/>
              <a:chExt cx="2644039" cy="326548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FCA5BB-ECC1-849C-AAFB-F19168B5CE02}"/>
                  </a:ext>
                </a:extLst>
              </p:cNvPr>
              <p:cNvSpPr txBox="1"/>
              <p:nvPr/>
            </p:nvSpPr>
            <p:spPr>
              <a:xfrm>
                <a:off x="666109" y="3049023"/>
                <a:ext cx="2644039" cy="270531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为了鉴别用户身份，我们采用本地保存 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userInfo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作为用户的唯一标识。用户登录后，服务器校验用户身份并返回用户信息；客户端中储存该信息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，并</a:t>
                </a:r>
                <a:r>
                  <a:rPr lang="zh-CN" altLang="en-US" sz="1600">
                    <a:cs typeface="+mn-ea"/>
                    <a:sym typeface="+mn-lt"/>
                  </a:rPr>
                  <a:t>在发送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请求时在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请求头中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附带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token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，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以示身份；最终，服务器根据用户身份进而返回数据。</a:t>
                </a:r>
              </a:p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除此之外，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userInfo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还可以作为标识用户是否登录的载体，因为只有登录过的用户，才会记录不为空的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userInfo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。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1E72D0-6A4B-0C7F-8045-7F3DB42FE8F0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 本地保存登录信息</a:t>
                </a: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2786F41-2A69-AF75-2BC6-E5DFB8D24967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934910"/>
              <a:ext cx="25146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A2FDE5-A372-82C0-BD68-671FA5613FC7}"/>
              </a:ext>
            </a:extLst>
          </p:cNvPr>
          <p:cNvGrpSpPr/>
          <p:nvPr/>
        </p:nvGrpSpPr>
        <p:grpSpPr>
          <a:xfrm>
            <a:off x="878720" y="1529020"/>
            <a:ext cx="4590416" cy="5070076"/>
            <a:chOff x="666109" y="2488848"/>
            <a:chExt cx="2644039" cy="177024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2EDCA4D-2812-10EB-ED70-486858153D5A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1770249"/>
              <a:chOff x="666109" y="2488848"/>
              <a:chExt cx="2644039" cy="1770249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4C9F40-94F5-ED3B-15B9-E8738FD6E833}"/>
                  </a:ext>
                </a:extLst>
              </p:cNvPr>
              <p:cNvSpPr txBox="1"/>
              <p:nvPr/>
            </p:nvSpPr>
            <p:spPr>
              <a:xfrm>
                <a:off x="666109" y="2693978"/>
                <a:ext cx="2644039" cy="1565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为了防止用户未登录直接通过网址访问个人中心页等等，我们设置网页的全局路由守卫。此处的逻辑采用前置守卫，即在进入每个页面前检测用户是否登录，从而显示给用户正确的内容。</a:t>
                </a:r>
              </a:p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对于需要用户登录页面，只需在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route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路由文件中设置其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meta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路由元信息，将其中 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requireLogin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属性置为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true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。触发前置路由时，会首先检测当前页面 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requireLogin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属性是否为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true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，如果为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true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，则将未登录用户路由到登录界面，以提醒用户需要先登录才能访问当前页面。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E95C4D-319C-A3E0-E615-6B14AA10945A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12971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路由守护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08C3262-726E-AC76-6F8D-4DAC704BA2D4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651193"/>
              <a:ext cx="25146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标题 27">
            <a:extLst>
              <a:ext uri="{FF2B5EF4-FFF2-40B4-BE49-F238E27FC236}">
                <a16:creationId xmlns:a16="http://schemas.microsoft.com/office/drawing/2014/main" id="{7566F13A-75F8-BE6C-4FF2-457FD9C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鉴权实现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5C9EE-4832-60FA-94D1-F34CE690502F}"/>
              </a:ext>
            </a:extLst>
          </p:cNvPr>
          <p:cNvSpPr txBox="1"/>
          <p:nvPr/>
        </p:nvSpPr>
        <p:spPr>
          <a:xfrm>
            <a:off x="6348761" y="5411907"/>
            <a:ext cx="375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n-ea"/>
              </a:rPr>
              <a:t>Token</a:t>
            </a:r>
            <a:r>
              <a:rPr lang="zh-CN" altLang="en-US">
                <a:latin typeface="+mn-ea"/>
              </a:rPr>
              <a:t>由</a:t>
            </a:r>
            <a:r>
              <a:rPr lang="en-US" altLang="zh-CN">
                <a:latin typeface="+mn-ea"/>
              </a:rPr>
              <a:t>id</a:t>
            </a:r>
            <a:r>
              <a:rPr lang="zh-CN" altLang="en-US">
                <a:latin typeface="+mn-ea"/>
              </a:rPr>
              <a:t>和</a:t>
            </a:r>
            <a:r>
              <a:rPr lang="en-US" altLang="zh-CN">
                <a:latin typeface="+mn-ea"/>
              </a:rPr>
              <a:t>password</a:t>
            </a:r>
            <a:r>
              <a:rPr lang="zh-CN" altLang="en-US">
                <a:latin typeface="+mn-ea"/>
              </a:rPr>
              <a:t>加密后得到，后端拦截器会校验二者的一致性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75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9CB72-8299-AF5A-ACA9-132704C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A2FDE5-A372-82C0-BD68-671FA5613FC7}"/>
              </a:ext>
            </a:extLst>
          </p:cNvPr>
          <p:cNvGrpSpPr/>
          <p:nvPr/>
        </p:nvGrpSpPr>
        <p:grpSpPr>
          <a:xfrm>
            <a:off x="6562244" y="2313004"/>
            <a:ext cx="4590416" cy="2484753"/>
            <a:chOff x="666109" y="2488848"/>
            <a:chExt cx="2644039" cy="86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2EDCA4D-2812-10EB-ED70-486858153D5A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867567"/>
              <a:chOff x="666109" y="2488848"/>
              <a:chExt cx="2644039" cy="86756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4C9F40-94F5-ED3B-15B9-E8738FD6E833}"/>
                  </a:ext>
                </a:extLst>
              </p:cNvPr>
              <p:cNvSpPr txBox="1"/>
              <p:nvPr/>
            </p:nvSpPr>
            <p:spPr>
              <a:xfrm>
                <a:off x="666109" y="2693978"/>
                <a:ext cx="2644039" cy="66243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1600" dirty="0"/>
                  <a:t>我们提出了带权重的杰卡德相似度算法，可以更好的根据每个标签权重的不同进行灵魂匹配。杰卡德相似度使用杰卡德系数</a:t>
                </a:r>
                <a:r>
                  <a:rPr lang="en-US" altLang="zh-CN" sz="1600" dirty="0"/>
                  <a:t>(Jaccard </a:t>
                </a:r>
                <a:r>
                  <a:rPr lang="en-US" altLang="zh-CN" sz="1600" dirty="0" err="1"/>
                  <a:t>lndex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进行衡量，用于比较有限样本集之间的相似性与差异性。杰卡德系数值越大，样本相似度越高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E95C4D-319C-A3E0-E615-6B14AA10945A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12971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带权重的杰卡德相似度算法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08C3262-726E-AC76-6F8D-4DAC704BA2D4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651193"/>
              <a:ext cx="25146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标题 27">
            <a:extLst>
              <a:ext uri="{FF2B5EF4-FFF2-40B4-BE49-F238E27FC236}">
                <a16:creationId xmlns:a16="http://schemas.microsoft.com/office/drawing/2014/main" id="{7566F13A-75F8-BE6C-4FF2-457FD9C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推荐算法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FE9C4F-1BE2-8913-9011-12CD6663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3" y="2951550"/>
            <a:ext cx="5036317" cy="9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01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9CB72-8299-AF5A-ACA9-132704C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A2FDE5-A372-82C0-BD68-671FA5613FC7}"/>
              </a:ext>
            </a:extLst>
          </p:cNvPr>
          <p:cNvGrpSpPr/>
          <p:nvPr/>
        </p:nvGrpSpPr>
        <p:grpSpPr>
          <a:xfrm>
            <a:off x="7515922" y="2313004"/>
            <a:ext cx="3636738" cy="2484753"/>
            <a:chOff x="666109" y="2488848"/>
            <a:chExt cx="2644039" cy="86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2EDCA4D-2812-10EB-ED70-486858153D5A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867567"/>
              <a:chOff x="666109" y="2488848"/>
              <a:chExt cx="2644039" cy="86756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4C9F40-94F5-ED3B-15B9-E8738FD6E833}"/>
                  </a:ext>
                </a:extLst>
              </p:cNvPr>
              <p:cNvSpPr txBox="1"/>
              <p:nvPr/>
            </p:nvSpPr>
            <p:spPr>
              <a:xfrm>
                <a:off x="666109" y="2693978"/>
                <a:ext cx="2644039" cy="66243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1600" dirty="0"/>
                  <a:t>接收上传的文件，将文件保存到指定路径下，并返回文件的</a:t>
                </a:r>
                <a:r>
                  <a:rPr lang="en-US" altLang="zh-CN" sz="1600" dirty="0"/>
                  <a:t>URL</a:t>
                </a:r>
                <a:r>
                  <a:rPr lang="zh-CN" altLang="en-US" sz="1600" dirty="0"/>
                  <a:t>给前端。 目前由于需求原因，我们的网站只使用了图片上传，但是通过这个方法</a:t>
                </a:r>
                <a:r>
                  <a:rPr lang="zh-CN" altLang="en-US" sz="1600"/>
                  <a:t>可以实现其他多媒体文件上传的</a:t>
                </a:r>
                <a:r>
                  <a:rPr lang="zh-CN" altLang="en-US" sz="1600" dirty="0"/>
                  <a:t>功能。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E95C4D-319C-A3E0-E615-6B14AA10945A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12971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代码实现：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08C3262-726E-AC76-6F8D-4DAC704BA2D4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651193"/>
              <a:ext cx="25146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标题 27">
            <a:extLst>
              <a:ext uri="{FF2B5EF4-FFF2-40B4-BE49-F238E27FC236}">
                <a16:creationId xmlns:a16="http://schemas.microsoft.com/office/drawing/2014/main" id="{7566F13A-75F8-BE6C-4FF2-457FD9C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文件上传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89247-852A-CB45-7A6B-1DA6A9D3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6" y="1568606"/>
            <a:ext cx="7031111" cy="39924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426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9CB72-8299-AF5A-ACA9-132704C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A2FDE5-A372-82C0-BD68-671FA5613FC7}"/>
              </a:ext>
            </a:extLst>
          </p:cNvPr>
          <p:cNvGrpSpPr/>
          <p:nvPr/>
        </p:nvGrpSpPr>
        <p:grpSpPr>
          <a:xfrm>
            <a:off x="1116204" y="3463781"/>
            <a:ext cx="4973446" cy="2484753"/>
            <a:chOff x="666109" y="2488848"/>
            <a:chExt cx="2644039" cy="86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2EDCA4D-2812-10EB-ED70-486858153D5A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867567"/>
              <a:chOff x="666109" y="2488848"/>
              <a:chExt cx="2644039" cy="86756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4C9F40-94F5-ED3B-15B9-E8738FD6E833}"/>
                  </a:ext>
                </a:extLst>
              </p:cNvPr>
              <p:cNvSpPr txBox="1"/>
              <p:nvPr/>
            </p:nvSpPr>
            <p:spPr>
              <a:xfrm>
                <a:off x="666109" y="2693978"/>
                <a:ext cx="2644039" cy="66243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1600" dirty="0"/>
                  <a:t>我们经常需要把某种模式匹配到的所有路由，全都映射到同个组件。例如，在个人主页页面，对于所有 </a:t>
                </a:r>
                <a:r>
                  <a:rPr lang="en-US" altLang="zh-CN" sz="1600" dirty="0"/>
                  <a:t>ID </a:t>
                </a:r>
                <a:r>
                  <a:rPr lang="zh-CN" altLang="en-US" sz="1600" dirty="0"/>
                  <a:t>各不相同的用户，都要使用这个组件来渲染。那么，我们可以在 </a:t>
                </a:r>
                <a:r>
                  <a:rPr lang="en-US" altLang="zh-CN" sz="1600" dirty="0" err="1"/>
                  <a:t>vue</a:t>
                </a:r>
                <a:r>
                  <a:rPr lang="en-US" altLang="zh-CN" sz="1600" dirty="0"/>
                  <a:t>-router </a:t>
                </a:r>
                <a:r>
                  <a:rPr lang="zh-CN" altLang="en-US" sz="1600" dirty="0"/>
                  <a:t>的路由路径中使用“动态路径参数”</a:t>
                </a:r>
                <a:r>
                  <a:rPr lang="en-US" altLang="zh-CN" sz="1600" dirty="0"/>
                  <a:t>(dynamic segment) </a:t>
                </a:r>
                <a:r>
                  <a:rPr lang="zh-CN" altLang="en-US" sz="1600" dirty="0"/>
                  <a:t>来达到这个效果。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E95C4D-319C-A3E0-E615-6B14AA10945A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12971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动态路由：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08C3262-726E-AC76-6F8D-4DAC704BA2D4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651193"/>
              <a:ext cx="25146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标题 27">
            <a:extLst>
              <a:ext uri="{FF2B5EF4-FFF2-40B4-BE49-F238E27FC236}">
                <a16:creationId xmlns:a16="http://schemas.microsoft.com/office/drawing/2014/main" id="{7566F13A-75F8-BE6C-4FF2-457FD9C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动态路由匹配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496C6C-DA09-EB65-E64B-0953CCA4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21" y="1425388"/>
            <a:ext cx="4775086" cy="159420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3A37B7A-0BD3-7C0D-04FF-BA0C03204338}"/>
              </a:ext>
            </a:extLst>
          </p:cNvPr>
          <p:cNvGrpSpPr/>
          <p:nvPr/>
        </p:nvGrpSpPr>
        <p:grpSpPr>
          <a:xfrm>
            <a:off x="6615679" y="3429000"/>
            <a:ext cx="4483546" cy="2519534"/>
            <a:chOff x="666109" y="2488848"/>
            <a:chExt cx="2644039" cy="226807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47B7D4-9A15-0613-52A3-2795B50F3B76}"/>
                </a:ext>
              </a:extLst>
            </p:cNvPr>
            <p:cNvGrpSpPr/>
            <p:nvPr/>
          </p:nvGrpSpPr>
          <p:grpSpPr>
            <a:xfrm>
              <a:off x="666109" y="2488848"/>
              <a:ext cx="2644039" cy="2268074"/>
              <a:chOff x="666109" y="2488848"/>
              <a:chExt cx="2644039" cy="2268074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8C6B3B-8578-08AF-B37B-0844503A36F5}"/>
                  </a:ext>
                </a:extLst>
              </p:cNvPr>
              <p:cNvSpPr txBox="1"/>
              <p:nvPr/>
            </p:nvSpPr>
            <p:spPr>
              <a:xfrm>
                <a:off x="666109" y="3049023"/>
                <a:ext cx="2644039" cy="170789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1600" dirty="0"/>
                  <a:t>需要注意的是，同一路由的不同参数不会引起界面的刷新。我们采用监视参数变化的方式，及时刷新页面。 </a:t>
                </a:r>
                <a:endParaRPr lang="en-US" altLang="zh-CN" sz="1600" dirty="0"/>
              </a:p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1600" dirty="0"/>
                  <a:t>对应的参数都会设置到 </a:t>
                </a:r>
                <a:r>
                  <a:rPr lang="en-US" altLang="zh-CN" sz="1600" dirty="0"/>
                  <a:t>$</a:t>
                </a:r>
                <a:r>
                  <a:rPr lang="en-US" altLang="zh-CN" sz="1600" dirty="0" err="1"/>
                  <a:t>route.params</a:t>
                </a:r>
                <a:r>
                  <a:rPr lang="en-US" altLang="zh-CN" sz="1600" dirty="0"/>
                  <a:t> </a:t>
                </a:r>
                <a:r>
                  <a:rPr lang="zh-CN" altLang="en-US" sz="1600" dirty="0"/>
                  <a:t>中，可以直接取出来使用，从而加载对应的用户信息。 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EFB480-EFF8-2BD3-556D-DB9A2A74DACC}"/>
                  </a:ext>
                </a:extLst>
              </p:cNvPr>
              <p:cNvSpPr txBox="1"/>
              <p:nvPr/>
            </p:nvSpPr>
            <p:spPr>
              <a:xfrm>
                <a:off x="666109" y="2488848"/>
                <a:ext cx="2623191" cy="33443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t" anchorCtr="0">
                <a:sp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问题</a:t>
                </a:r>
                <a:r>
                  <a:rPr lang="en-US" altLang="zh-CN" b="1" dirty="0">
                    <a:cs typeface="+mn-ea"/>
                    <a:sym typeface="+mn-lt"/>
                  </a:rPr>
                  <a:t>/</a:t>
                </a:r>
                <a:r>
                  <a:rPr lang="zh-CN" altLang="en-US" b="1" dirty="0">
                    <a:cs typeface="+mn-ea"/>
                    <a:sym typeface="+mn-lt"/>
                  </a:rPr>
                  <a:t>实现：</a:t>
                </a: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3B218A3-99F3-DC73-B5B3-BDB910D4CA24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4" y="2934910"/>
              <a:ext cx="25146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A38D037-D77B-35EE-B3B5-EE1353AC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679" y="1162366"/>
            <a:ext cx="4483546" cy="2021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40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99CB72-8299-AF5A-ACA9-132704C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标题 27">
            <a:extLst>
              <a:ext uri="{FF2B5EF4-FFF2-40B4-BE49-F238E27FC236}">
                <a16:creationId xmlns:a16="http://schemas.microsoft.com/office/drawing/2014/main" id="{7566F13A-75F8-BE6C-4FF2-457FD9C9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触发器设计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FA5D09-2F0D-0036-74CE-5F39A285B6BA}"/>
              </a:ext>
            </a:extLst>
          </p:cNvPr>
          <p:cNvSpPr txBox="1"/>
          <p:nvPr/>
        </p:nvSpPr>
        <p:spPr>
          <a:xfrm>
            <a:off x="3381241" y="514350"/>
            <a:ext cx="5961371" cy="789256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1600" dirty="0"/>
              <a:t>为简化开发者逻辑，并充分利用数据库系统，我们使用了触发器和函数等功能，进一步优化数据库设计。以下为两个实例：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2CF7A5-A9B4-9D42-C4A9-B9FC07C8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" y="1899840"/>
            <a:ext cx="6269825" cy="39760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362D9B-1421-5C14-5022-325CE489E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28" y="1817956"/>
            <a:ext cx="5961372" cy="41919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770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4DA90-C39D-2427-7B75-91D92EFD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其他：演示中展示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6337BF-9A67-2217-81EE-FA092FA1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465ABB-370E-79E0-6469-2490EE84DE52}"/>
              </a:ext>
            </a:extLst>
          </p:cNvPr>
          <p:cNvSpPr txBox="1"/>
          <p:nvPr/>
        </p:nvSpPr>
        <p:spPr>
          <a:xfrm>
            <a:off x="673100" y="1210311"/>
            <a:ext cx="108585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>
                <a:latin typeface="+mj-ea"/>
                <a:ea typeface="+mj-ea"/>
              </a:rPr>
              <a:t>用户及其他数据导入导出，自动生成</a:t>
            </a:r>
            <a:r>
              <a:rPr lang="en-US" altLang="zh-CN" sz="2800">
                <a:latin typeface="+mj-ea"/>
                <a:ea typeface="+mj-ea"/>
              </a:rPr>
              <a:t>(</a:t>
            </a:r>
            <a:r>
              <a:rPr lang="zh-CN" altLang="en-US" sz="2800">
                <a:latin typeface="+mj-ea"/>
                <a:ea typeface="+mj-ea"/>
              </a:rPr>
              <a:t>使用</a:t>
            </a:r>
            <a:r>
              <a:rPr lang="en-US" altLang="zh-CN" sz="2800">
                <a:latin typeface="+mj-ea"/>
                <a:ea typeface="+mj-ea"/>
              </a:rPr>
              <a:t>navicat16)</a:t>
            </a:r>
            <a:r>
              <a:rPr lang="zh-CN" altLang="en-US" sz="2800">
                <a:latin typeface="+mj-ea"/>
                <a:ea typeface="+mj-ea"/>
              </a:rPr>
              <a:t>，高级用户对数据的审核</a:t>
            </a: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CN" altLang="en-US" sz="2800">
                <a:latin typeface="+mj-ea"/>
                <a:ea typeface="+mj-ea"/>
              </a:rPr>
              <a:t>数据展示功能，全文检索，不同关键词检索，支持模糊查询等</a:t>
            </a:r>
            <a:r>
              <a:rPr lang="en-US" altLang="zh-CN" sz="2800">
                <a:latin typeface="+mj-ea"/>
                <a:ea typeface="+mj-ea"/>
              </a:rPr>
              <a:t>4</a:t>
            </a:r>
          </a:p>
          <a:p>
            <a:pPr marL="342900" indent="-342900">
              <a:buAutoNum type="arabicPeriod"/>
            </a:pP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CN" altLang="en-US" sz="2800">
                <a:latin typeface="+mj-ea"/>
                <a:ea typeface="+mj-ea"/>
              </a:rPr>
              <a:t>完善的前台恋爱交友业务功能</a:t>
            </a: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CN" altLang="en-US" sz="2800">
                <a:latin typeface="+mj-ea"/>
                <a:ea typeface="+mj-ea"/>
              </a:rPr>
              <a:t>不同粒度，不同角度的统计分析，网站运营情况的实时监控</a:t>
            </a: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CN" altLang="en-US" sz="2800">
                <a:latin typeface="+mj-ea"/>
                <a:ea typeface="+mj-ea"/>
              </a:rPr>
              <a:t>支持管理员对普通用户升级权限，能够获取用户的关键行为日志</a:t>
            </a:r>
            <a:endParaRPr lang="en-US" altLang="zh-CN" sz="280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25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cs typeface="+mn-ea"/>
                <a:sym typeface="+mn-lt"/>
              </a:rPr>
              <a:t>产品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39E965-33B6-4BC1-B1B3-CD2DC6B7E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SHOW IT</a:t>
            </a:r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AF1F9-ACDD-C8AD-354A-214DB132BEA1}"/>
              </a:ext>
            </a:extLst>
          </p:cNvPr>
          <p:cNvSpPr txBox="1"/>
          <p:nvPr/>
        </p:nvSpPr>
        <p:spPr>
          <a:xfrm>
            <a:off x="660400" y="2121022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sz="6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2528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设计思路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39E965-33B6-4BC1-B1B3-CD2DC6B7E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THINKING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AF1F9-ACDD-C8AD-354A-214DB132BEA1}"/>
              </a:ext>
            </a:extLst>
          </p:cNvPr>
          <p:cNvSpPr txBox="1"/>
          <p:nvPr/>
        </p:nvSpPr>
        <p:spPr>
          <a:xfrm>
            <a:off x="660400" y="2121022"/>
            <a:ext cx="133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6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2089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DABE0-F5F1-FDF8-829B-745DB871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127250"/>
            <a:ext cx="10858500" cy="2603500"/>
          </a:xfrm>
        </p:spPr>
        <p:txBody>
          <a:bodyPr>
            <a:normAutofit/>
          </a:bodyPr>
          <a:lstStyle/>
          <a:p>
            <a:r>
              <a:rPr lang="en-US" altLang="zh-CN" sz="5400"/>
              <a:t>IP: </a:t>
            </a:r>
            <a:r>
              <a:rPr lang="en-US" altLang="zh-CN" sz="5400">
                <a:hlinkClick r:id="rId2"/>
              </a:rPr>
              <a:t>http://39.107.136.38</a:t>
            </a:r>
            <a:br>
              <a:rPr lang="en-US" altLang="zh-CN" sz="5400"/>
            </a:br>
            <a:br>
              <a:rPr lang="en-US" altLang="zh-CN" sz="5400"/>
            </a:br>
            <a:r>
              <a:rPr lang="zh-CN" altLang="en-US" sz="3600"/>
              <a:t>难免存在考虑不周的情况，实际使用时若出现</a:t>
            </a:r>
            <a:r>
              <a:rPr lang="en-US" altLang="zh-CN" sz="3600"/>
              <a:t>Bug</a:t>
            </a:r>
            <a:r>
              <a:rPr lang="zh-CN" altLang="en-US" sz="3600"/>
              <a:t>，敬请谅解并及时通知管理员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E8F81B-C74D-3B8C-894A-66E4603D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7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登录注册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914386" y="1422552"/>
            <a:ext cx="336023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登录：</a:t>
            </a:r>
            <a:r>
              <a:rPr lang="zh-CN" altLang="en-US" sz="2000" dirty="0"/>
              <a:t>用户根据用户名和密码来进行登录，同时在登录界面中有提供注册的选项。只有通过登录才 可以进入网站的界面 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注册：</a:t>
            </a:r>
            <a:r>
              <a:rPr lang="zh-CN" altLang="en-US" sz="2000" dirty="0"/>
              <a:t>用户在注册页面填写相关的信息，如果填写的信息合法的话，显示注册成功，用户的信息在 数据库保存。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zh-CN" altLang="en-US" sz="2000" b="1" dirty="0"/>
              <a:t>兴趣标签选择：</a:t>
            </a:r>
            <a:r>
              <a:rPr lang="zh-CN" altLang="en-US" sz="2000" dirty="0"/>
              <a:t>在用户注册成功之后，用户进行兴趣标签的选择。兴趣标签是灵魂匹配的部分依 据。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E96F21-5ACD-3CCD-A970-43284997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20" y="1276434"/>
            <a:ext cx="7420451" cy="446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57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921833" y="1993983"/>
            <a:ext cx="360436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- </a:t>
            </a:r>
            <a:r>
              <a:rPr lang="zh-CN" altLang="en-US" sz="2000" dirty="0"/>
              <a:t>在广场界面中我们可以看到网站中所有公开的帖子。支持只看好友帖子和看所有帖子的分类。同时 支持对帖子进行热度排序和时间排序的选项。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对每一个帖子，都可以进行点赞操作和评论操作。点击评论操作可以跳转到具体的帖子界面进行评 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3141A0-BC44-7588-DEBB-AA03C92F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153" y="0"/>
            <a:ext cx="6908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聊天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1129990" y="4389709"/>
            <a:ext cx="24235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在界面的左侧是好友列表。显示出当前用户的所有好友。同时在好友的姓名旁边显示当前用户和好 友的未读信息。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89B875-AB42-FA8E-FBCB-0120308E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74" y="213972"/>
            <a:ext cx="8924901" cy="39593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1D792C-3124-0546-E740-B210D2B9ABA0}"/>
              </a:ext>
            </a:extLst>
          </p:cNvPr>
          <p:cNvSpPr txBox="1"/>
          <p:nvPr/>
        </p:nvSpPr>
        <p:spPr>
          <a:xfrm>
            <a:off x="4780156" y="4389709"/>
            <a:ext cx="26316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右侧是和好友的聊天界面。显示当前用户和好友的所有聊天消息。用户可以和好友在这里发送消 息。 </a:t>
            </a:r>
            <a:endParaRPr lang="en-US" altLang="zh-CN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9DE081-9CB6-3817-673C-328141FB2065}"/>
              </a:ext>
            </a:extLst>
          </p:cNvPr>
          <p:cNvSpPr txBox="1"/>
          <p:nvPr/>
        </p:nvSpPr>
        <p:spPr>
          <a:xfrm>
            <a:off x="9329853" y="4389709"/>
            <a:ext cx="17247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支持好友亲密度显示，显示当前的亲密度数字和亲密度等级。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27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用户中心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921833" y="1503329"/>
            <a:ext cx="360436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用户信息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展示信息：包括用户的背景图、头像、昵称、详细信息、标签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修改信息、上传图片：用户可以对自己的信息进行修改，支持头像、背景图的上传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申请好友</a:t>
            </a:r>
            <a:r>
              <a:rPr lang="en-US" altLang="zh-CN" sz="2000" dirty="0"/>
              <a:t>/</a:t>
            </a:r>
            <a:r>
              <a:rPr lang="zh-CN" altLang="en-US" sz="2000" dirty="0"/>
              <a:t>已是好友：用户可以对其他用户进行好友申请</a:t>
            </a:r>
          </a:p>
          <a:p>
            <a:r>
              <a:rPr lang="zh-CN" altLang="en-US" sz="2000" b="1" dirty="0"/>
              <a:t>帖子集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展示顺序：按时间排序由新到旧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操作：点赞、查看详情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照片墙：走马灯形式，将用户的所有照片循环播放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9C80DC-3F38-8749-9111-ECE0D03F8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95" y="1028700"/>
            <a:ext cx="7665805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6F4C5-AF58-F2BC-E538-CCD0C612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94" y="1028700"/>
            <a:ext cx="7665805" cy="4611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743414" y="1564682"/>
            <a:ext cx="39326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顶部导航栏提醒： </a:t>
            </a:r>
            <a:endParaRPr lang="en-US" altLang="zh-CN" sz="2000" b="1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实时新消息数：以小红点的形式，提醒用户有新消息 </a:t>
            </a:r>
            <a:endParaRPr lang="en-US" altLang="zh-CN" sz="2000" dirty="0"/>
          </a:p>
          <a:p>
            <a:r>
              <a:rPr lang="zh-CN" altLang="en-US" sz="2000" b="1" dirty="0"/>
              <a:t>回复我的： </a:t>
            </a:r>
            <a:endParaRPr lang="en-US" altLang="zh-CN" sz="2000" b="1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跳转原始内容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点赞、评论</a:t>
            </a:r>
            <a:endParaRPr lang="en-US" altLang="zh-CN" sz="2000" dirty="0"/>
          </a:p>
          <a:p>
            <a:r>
              <a:rPr lang="zh-CN" altLang="en-US" sz="2000" b="1" dirty="0"/>
              <a:t>收到的赞： </a:t>
            </a:r>
            <a:endParaRPr lang="en-US" altLang="zh-CN" sz="2000" b="1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跳转原始内容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跳转个人主页</a:t>
            </a:r>
            <a:endParaRPr lang="en-US" altLang="zh-CN" sz="2000" dirty="0"/>
          </a:p>
          <a:p>
            <a:r>
              <a:rPr lang="zh-CN" altLang="en-US" sz="2000" b="1" dirty="0"/>
              <a:t>系统通知 </a:t>
            </a:r>
            <a:endParaRPr lang="en-US" altLang="zh-CN" sz="2000" b="1" dirty="0"/>
          </a:p>
          <a:p>
            <a:r>
              <a:rPr lang="zh-CN" altLang="en-US" sz="2000" b="1" dirty="0"/>
              <a:t>新的朋友 ：</a:t>
            </a:r>
            <a:endParaRPr lang="en-US" altLang="zh-CN" sz="2000" b="1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申请信息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- </a:t>
            </a:r>
            <a:r>
              <a:rPr lang="zh-CN" altLang="en-US" sz="2000" dirty="0"/>
              <a:t>是否通过</a:t>
            </a:r>
            <a:endParaRPr lang="en-US" altLang="zh-CN" sz="2000" dirty="0"/>
          </a:p>
          <a:p>
            <a:r>
              <a:rPr lang="zh-CN" altLang="en-US" sz="2000" b="1" dirty="0"/>
              <a:t>申请通过 </a:t>
            </a:r>
          </a:p>
        </p:txBody>
      </p:sp>
    </p:spTree>
    <p:extLst>
      <p:ext uri="{BB962C8B-B14F-4D97-AF65-F5344CB8AC3E}">
        <p14:creationId xmlns:p14="http://schemas.microsoft.com/office/powerpoint/2010/main" val="83332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发布帖子</a:t>
            </a:r>
            <a:r>
              <a:rPr lang="en-US" altLang="zh-CN" dirty="0"/>
              <a:t>/</a:t>
            </a:r>
            <a:r>
              <a:rPr lang="zh-CN" altLang="en-US" dirty="0"/>
              <a:t>照片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921832" y="1503329"/>
            <a:ext cx="38360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新的帖子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文字内容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图片内容：支持多张图片的上传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查看权限：用户选择是否发布到广场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b="1" dirty="0"/>
              <a:t>照片墙更新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原有图片管理</a:t>
            </a:r>
          </a:p>
          <a:p>
            <a:r>
              <a:rPr lang="en-US" altLang="zh-CN" sz="2000" dirty="0"/>
              <a:t>    </a:t>
            </a:r>
            <a:r>
              <a:rPr lang="zh-CN" altLang="en-US" sz="2000" dirty="0"/>
              <a:t>查看大图：查看图片详情</a:t>
            </a:r>
          </a:p>
          <a:p>
            <a:r>
              <a:rPr lang="en-US" altLang="zh-CN" sz="2000" dirty="0"/>
              <a:t>    </a:t>
            </a:r>
            <a:r>
              <a:rPr lang="zh-CN" altLang="en-US" sz="2000" dirty="0"/>
              <a:t>删除图片：从原有照片中删去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新图片添加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9495D-A363-50AE-BF9D-23DC6256F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95" y="1028700"/>
            <a:ext cx="7665805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84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灵魂匹配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914386" y="1898337"/>
            <a:ext cx="336023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筛选条件</a:t>
            </a:r>
            <a:r>
              <a:rPr lang="en-US" altLang="zh-CN" sz="2000" b="1" dirty="0"/>
              <a:t>: 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自定义，自由多选 </a:t>
            </a:r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以我的标签为条件 清空条件</a:t>
            </a:r>
            <a:endParaRPr lang="en-US" altLang="zh-CN" sz="2000" dirty="0"/>
          </a:p>
          <a:p>
            <a:r>
              <a:rPr lang="zh-CN" altLang="en-US" sz="2000" b="1" dirty="0"/>
              <a:t>匹配结果</a:t>
            </a:r>
            <a:r>
              <a:rPr lang="en-US" altLang="zh-CN" sz="2000" b="1" dirty="0"/>
              <a:t>: </a:t>
            </a:r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包含信息：背景图、头像、昵称、详细信息、标签 </a:t>
            </a:r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申请好友：对中意的匹配对象发送好友申请 </a:t>
            </a:r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对象切换：不满意当前对象，点击切换下一个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2810BF-0C1A-3513-0EA1-7CD04DE34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06" y="1028700"/>
            <a:ext cx="7663394" cy="46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76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9AEE3-513B-2247-BB11-B81AAC89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8AA69F-CEA3-F246-1DE7-6439DA9C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95A44-301E-C28E-46F6-0DE1493EBEE2}"/>
              </a:ext>
            </a:extLst>
          </p:cNvPr>
          <p:cNvSpPr txBox="1"/>
          <p:nvPr/>
        </p:nvSpPr>
        <p:spPr>
          <a:xfrm>
            <a:off x="2916255" y="5422815"/>
            <a:ext cx="63467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全面的信息管理系统：主页信息统计、信息管理、可视化数据展示、公告管理、图片生成（</a:t>
            </a:r>
            <a:r>
              <a:rPr lang="en-US" altLang="zh-CN" sz="2000" dirty="0"/>
              <a:t>Bonus</a:t>
            </a:r>
            <a:r>
              <a:rPr lang="zh-CN" altLang="en-US" sz="2000" dirty="0"/>
              <a:t>）</a:t>
            </a:r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F8408-F9EF-010B-B01D-5933E07E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3" y="1246101"/>
            <a:ext cx="9376511" cy="39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00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9600" y="2732870"/>
            <a:ext cx="3530600" cy="1392260"/>
          </a:xfrm>
        </p:spPr>
        <p:txBody>
          <a:bodyPr/>
          <a:lstStyle/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Thank you for </a:t>
            </a:r>
          </a:p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watching.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80FE23-3FD0-4989-BBD8-F98469242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Speaker name and title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9167BD-7790-467B-980C-709781C56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OfficePLUS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4654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背景调研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60"/>
            <a:chOff x="909645" y="1141058"/>
            <a:chExt cx="10391583" cy="49694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D1AEDC-6BC1-208A-5559-60C7758447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3501" y="1141137"/>
              <a:ext cx="9322500" cy="1550397"/>
              <a:chOff x="7014231" y="2593193"/>
              <a:chExt cx="8054183" cy="1525380"/>
            </a:xfrm>
            <a:noFill/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10AA328-3255-A767-6C97-E6A5B9849C9A}"/>
                  </a:ext>
                </a:extLst>
              </p:cNvPr>
              <p:cNvSpPr/>
              <p:nvPr/>
            </p:nvSpPr>
            <p:spPr>
              <a:xfrm>
                <a:off x="7014231" y="2593193"/>
                <a:ext cx="8054183" cy="51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背景</a:t>
                </a:r>
                <a:endParaRPr kumimoji="1" lang="en-US" altLang="zh-CN" sz="20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48EB715-45F3-A2AA-B32B-38A615462106}"/>
                  </a:ext>
                </a:extLst>
              </p:cNvPr>
              <p:cNvSpPr/>
              <p:nvPr/>
            </p:nvSpPr>
            <p:spPr>
              <a:xfrm>
                <a:off x="7014231" y="2990315"/>
                <a:ext cx="8054183" cy="11282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600" dirty="0">
                    <a:solidFill>
                      <a:srgbClr val="000000"/>
                    </a:solidFill>
                    <a:cs typeface="+mn-ea"/>
                    <a:sym typeface="+mn-lt"/>
                  </a:rPr>
                  <a:t>大学生进入大学以后，随着心理和生理的逐渐成熟，加之大学学习，生活压力减小，课余时间相对增多， 大学生们会开始春心萌动，对异性产生爱慕</a:t>
                </a:r>
                <a:r>
                  <a:rPr kumimoji="1" lang="zh-CN" altLang="en-US" sz="1600">
                    <a:solidFill>
                      <a:srgbClr val="000000"/>
                    </a:solidFill>
                    <a:cs typeface="+mn-ea"/>
                    <a:sym typeface="+mn-lt"/>
                  </a:rPr>
                  <a:t>之情， </a:t>
                </a:r>
                <a:r>
                  <a:rPr kumimoji="1" lang="zh-CN" altLang="en-US" sz="1600" dirty="0">
                    <a:solidFill>
                      <a:srgbClr val="000000"/>
                    </a:solidFill>
                    <a:cs typeface="+mn-ea"/>
                    <a:sym typeface="+mn-lt"/>
                  </a:rPr>
                  <a:t>却由于各种阻碍的屡屡碰壁，使大家纷纷变成了“看破红尘，专心学术”的卷卷怪。</a:t>
                </a:r>
                <a:endParaRPr kumimoji="1" lang="en-US" altLang="zh-CN" sz="1600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B5FC2E2-5BF7-2574-5B39-5A17E7668D45}"/>
                </a:ext>
              </a:extLst>
            </p:cNvPr>
            <p:cNvSpPr txBox="1"/>
            <p:nvPr/>
          </p:nvSpPr>
          <p:spPr>
            <a:xfrm>
              <a:off x="912540" y="1141058"/>
              <a:ext cx="560753" cy="523220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851F027-2A19-74C6-A5CA-9DEECD344133}"/>
                </a:ext>
              </a:extLst>
            </p:cNvPr>
            <p:cNvCxnSpPr>
              <a:cxnSpLocks/>
            </p:cNvCxnSpPr>
            <p:nvPr/>
          </p:nvCxnSpPr>
          <p:spPr>
            <a:xfrm>
              <a:off x="909645" y="2673989"/>
              <a:ext cx="1038214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DC51356-D9BF-2384-1729-563D0A75026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62938" y="2777634"/>
              <a:ext cx="9322500" cy="1587558"/>
              <a:chOff x="7014231" y="2512739"/>
              <a:chExt cx="8054183" cy="1561938"/>
            </a:xfrm>
            <a:noFill/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1FA9D2F-C541-BD95-A1CD-756A1BA631AF}"/>
                  </a:ext>
                </a:extLst>
              </p:cNvPr>
              <p:cNvSpPr/>
              <p:nvPr/>
            </p:nvSpPr>
            <p:spPr>
              <a:xfrm>
                <a:off x="7014231" y="2512739"/>
                <a:ext cx="8054183" cy="51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现状</a:t>
                </a:r>
                <a:endParaRPr kumimoji="1" lang="en-US" altLang="zh-CN" sz="20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2B237D1-9EB8-C9DC-2D89-98AAC8D3EB20}"/>
                  </a:ext>
                </a:extLst>
              </p:cNvPr>
              <p:cNvSpPr/>
              <p:nvPr/>
            </p:nvSpPr>
            <p:spPr>
              <a:xfrm>
                <a:off x="7014231" y="2946422"/>
                <a:ext cx="8054183" cy="11282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据六系计算机学院恋爱经历与态度统计，有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68%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的人从未谈过恋爱， 有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23%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的人正在谈恋爱；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87%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的同学对爱情充满着向往。其中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37%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的同学认为在六系难以接触更多的异性而自身并未积极行动，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27%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的同学的伴侣要求较高，难以找到兴趣相投三观相投的伴侣，</a:t>
                </a:r>
                <a:r>
                  <a:rPr kumimoji="1" lang="en-US" altLang="zh-CN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20%</a:t>
                </a:r>
                <a:r>
                  <a:rPr kumimoji="1" lang="zh-CN" altLang="en-US" sz="1600" dirty="0">
                    <a:solidFill>
                      <a:schemeClr val="tx1"/>
                    </a:solidFill>
                    <a:cs typeface="+mn-ea"/>
                    <a:sym typeface="+mn-lt"/>
                  </a:rPr>
                  <a:t>的同学认为在六系压力过大， 更无从谈起恋爱。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72DFF34-2582-DE5C-9F70-548CE75C4CB6}"/>
                </a:ext>
              </a:extLst>
            </p:cNvPr>
            <p:cNvSpPr txBox="1"/>
            <p:nvPr/>
          </p:nvSpPr>
          <p:spPr>
            <a:xfrm>
              <a:off x="921977" y="2868245"/>
              <a:ext cx="560753" cy="523220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lt1">
                      <a:lumMod val="10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AB2262A-393F-752F-1474-083A6CDF9D8B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2" y="4392253"/>
              <a:ext cx="103821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D273109-D02D-8FC7-F1B7-A753AB7BAC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3501" y="4577675"/>
              <a:ext cx="9322500" cy="1403061"/>
              <a:chOff x="7014231" y="2593197"/>
              <a:chExt cx="8054183" cy="1380419"/>
            </a:xfrm>
            <a:noFill/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68C0D41-84CA-7401-3501-C6E10B1A77A3}"/>
                  </a:ext>
                </a:extLst>
              </p:cNvPr>
              <p:cNvSpPr/>
              <p:nvPr/>
            </p:nvSpPr>
            <p:spPr>
              <a:xfrm>
                <a:off x="7014231" y="2593197"/>
                <a:ext cx="8054183" cy="51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结论</a:t>
                </a:r>
                <a:endParaRPr kumimoji="1" lang="en-US" altLang="zh-CN" sz="20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EA3DE36-B707-486D-1875-81FC7F4667D3}"/>
                  </a:ext>
                </a:extLst>
              </p:cNvPr>
              <p:cNvSpPr/>
              <p:nvPr/>
            </p:nvSpPr>
            <p:spPr>
              <a:xfrm>
                <a:off x="7014231" y="3085401"/>
                <a:ext cx="8054183" cy="888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即使六系同学们并不能完全代表北航的整体情况，但仍具备不小参考价值。我们认为一个面向北航在校大学生的安全，自由，便捷的在线恋爱交友平台值得被开发并加以推广。</a:t>
                </a:r>
                <a:endParaRPr kumimoji="1"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FC9EED-F607-4252-F2B5-9F7E8196A68C}"/>
                </a:ext>
              </a:extLst>
            </p:cNvPr>
            <p:cNvSpPr txBox="1"/>
            <p:nvPr/>
          </p:nvSpPr>
          <p:spPr>
            <a:xfrm>
              <a:off x="912541" y="4577587"/>
              <a:ext cx="560753" cy="523220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>
                  <a:cs typeface="+mn-ea"/>
                  <a:sym typeface="+mn-lt"/>
                </a:rPr>
                <a:t>03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7BA506-77A6-A9DD-C226-8A87470E7323}"/>
                </a:ext>
              </a:extLst>
            </p:cNvPr>
            <p:cNvCxnSpPr>
              <a:cxnSpLocks/>
            </p:cNvCxnSpPr>
            <p:nvPr/>
          </p:nvCxnSpPr>
          <p:spPr>
            <a:xfrm>
              <a:off x="909645" y="6110518"/>
              <a:ext cx="1038214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71847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需求分析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D1AEDC-6BC1-208A-5559-60C7758447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3500" y="1773038"/>
              <a:ext cx="9322501" cy="3923754"/>
              <a:chOff x="7014230" y="3214893"/>
              <a:chExt cx="8054184" cy="3860436"/>
            </a:xfrm>
            <a:noFill/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10AA328-3255-A767-6C97-E6A5B9849C9A}"/>
                  </a:ext>
                </a:extLst>
              </p:cNvPr>
              <p:cNvSpPr/>
              <p:nvPr/>
            </p:nvSpPr>
            <p:spPr>
              <a:xfrm>
                <a:off x="7014231" y="3214893"/>
                <a:ext cx="8054183" cy="51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20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用户需求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48EB715-45F3-A2AA-B32B-38A615462106}"/>
                  </a:ext>
                </a:extLst>
              </p:cNvPr>
              <p:cNvSpPr/>
              <p:nvPr/>
            </p:nvSpPr>
            <p:spPr>
              <a:xfrm>
                <a:off x="7014230" y="3707100"/>
                <a:ext cx="3373883" cy="33682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1. 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能够接触到较多志同道合的异性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2. 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能够频繁进行沟通</a:t>
                </a: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(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忽略微信，</a:t>
                </a:r>
                <a:r>
                  <a:rPr kumimoji="1" lang="en-US" altLang="zh-CN" dirty="0" err="1">
                    <a:solidFill>
                      <a:srgbClr val="000000"/>
                    </a:solidFill>
                    <a:cs typeface="+mn-ea"/>
                    <a:sym typeface="+mn-lt"/>
                  </a:rPr>
                  <a:t>qq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等交友软件</a:t>
                </a: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3. 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能够全方位展示自己，发表自己关于恋爱或其他事情的想法观点，并被青睐你的人发现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4. 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拥有足够的社交属性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rgbClr val="000000"/>
                    </a:solidFill>
                    <a:cs typeface="+mn-ea"/>
                    <a:sym typeface="+mn-lt"/>
                  </a:rPr>
                  <a:t>5. </a:t>
                </a:r>
                <a:r>
                  <a:rPr kumimoji="1"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希望存在命中注定的缘分，来与另一半梦幻相遇</a:t>
                </a:r>
                <a:endParaRPr kumimoji="1"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B5FC2E2-5BF7-2574-5B39-5A17E7668D45}"/>
                </a:ext>
              </a:extLst>
            </p:cNvPr>
            <p:cNvSpPr txBox="1"/>
            <p:nvPr/>
          </p:nvSpPr>
          <p:spPr>
            <a:xfrm>
              <a:off x="912540" y="1512764"/>
              <a:ext cx="560753" cy="523220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5872524-D86D-6C3C-29F7-614E90DD3CD5}"/>
              </a:ext>
            </a:extLst>
          </p:cNvPr>
          <p:cNvCxnSpPr>
            <a:cxnSpLocks/>
          </p:cNvCxnSpPr>
          <p:nvPr/>
        </p:nvCxnSpPr>
        <p:spPr>
          <a:xfrm>
            <a:off x="6096000" y="1510080"/>
            <a:ext cx="0" cy="406645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A612949-3C19-8308-38B9-013D2B4FF47C}"/>
              </a:ext>
            </a:extLst>
          </p:cNvPr>
          <p:cNvSpPr/>
          <p:nvPr/>
        </p:nvSpPr>
        <p:spPr>
          <a:xfrm>
            <a:off x="7441777" y="1790170"/>
            <a:ext cx="9732542" cy="525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其他需求</a:t>
            </a:r>
            <a:endParaRPr kumimoji="1"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FE966D-96BF-7259-8A9B-76F05A2C06BC}"/>
              </a:ext>
            </a:extLst>
          </p:cNvPr>
          <p:cNvSpPr/>
          <p:nvPr/>
        </p:nvSpPr>
        <p:spPr>
          <a:xfrm>
            <a:off x="7441777" y="2290447"/>
            <a:ext cx="3946385" cy="306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kumimoji="1" lang="zh-CN" altLang="en-US" dirty="0">
                <a:solidFill>
                  <a:schemeClr val="tx1"/>
                </a:solidFill>
                <a:cs typeface="+mn-ea"/>
                <a:sym typeface="+mn-lt"/>
              </a:rPr>
              <a:t>网站安全性需要得到保证，即使我们并未过多涉及敏感信息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cs typeface="+mn-ea"/>
                <a:sym typeface="+mn-lt"/>
              </a:rPr>
              <a:t>网站管理员能够查看各类统计信息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kumimoji="1" lang="zh-CN" altLang="en-US" dirty="0">
                <a:solidFill>
                  <a:schemeClr val="tx1"/>
                </a:solidFill>
                <a:cs typeface="+mn-ea"/>
                <a:sym typeface="+mn-lt"/>
              </a:rPr>
              <a:t>网站管理员需要对用户相关数据信息进行管理，审查，删除等操作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cs typeface="+mn-ea"/>
                <a:sym typeface="+mn-lt"/>
              </a:rPr>
              <a:t>用户之间的交互需要被及时通知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cs typeface="+mn-ea"/>
                <a:sym typeface="+mn-lt"/>
              </a:rPr>
              <a:t>其他功能应与大多社交平台保持一致</a:t>
            </a:r>
            <a:endParaRPr kumimoji="1"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1072341-2774-FBC0-7394-320C63D70B4E}"/>
              </a:ext>
            </a:extLst>
          </p:cNvPr>
          <p:cNvSpPr txBox="1"/>
          <p:nvPr/>
        </p:nvSpPr>
        <p:spPr>
          <a:xfrm>
            <a:off x="6459428" y="1538816"/>
            <a:ext cx="585417" cy="523220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2800" b="1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2861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功能导图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516C794-993C-2D0C-0C47-66919A773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0"/>
            <a:ext cx="6660777" cy="685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6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E36BFA5-54D2-055F-4460-C06B17E54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39" y="537050"/>
            <a:ext cx="5586721" cy="5783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顶层数据流图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0570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201B2A8-5371-2754-4287-1907659E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28" y="1271514"/>
            <a:ext cx="9070244" cy="47557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网站管理流图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6200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数据流图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0FBC42-4A39-A710-F443-5FC8AEB0EF95}"/>
              </a:ext>
            </a:extLst>
          </p:cNvPr>
          <p:cNvGrpSpPr/>
          <p:nvPr/>
        </p:nvGrpSpPr>
        <p:grpSpPr>
          <a:xfrm>
            <a:off x="670252" y="1164640"/>
            <a:ext cx="10848648" cy="4969459"/>
            <a:chOff x="909645" y="1141058"/>
            <a:chExt cx="10391583" cy="496945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170D69-5A74-05DD-FB0E-A5ABDB1DE901}"/>
                </a:ext>
              </a:extLst>
            </p:cNvPr>
            <p:cNvSpPr/>
            <p:nvPr/>
          </p:nvSpPr>
          <p:spPr>
            <a:xfrm>
              <a:off x="909645" y="1141058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0A4484-9AF2-0B79-AB3C-610D524C8BDC}"/>
                </a:ext>
              </a:extLst>
            </p:cNvPr>
            <p:cNvSpPr/>
            <p:nvPr/>
          </p:nvSpPr>
          <p:spPr>
            <a:xfrm>
              <a:off x="919082" y="2859322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AC7CB8-998A-8866-16B9-775804C094EA}"/>
                </a:ext>
              </a:extLst>
            </p:cNvPr>
            <p:cNvSpPr/>
            <p:nvPr/>
          </p:nvSpPr>
          <p:spPr>
            <a:xfrm>
              <a:off x="909645" y="4577587"/>
              <a:ext cx="10382146" cy="15329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BF3C1DB-3EB6-67EE-00BE-857A07937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4" y="1608138"/>
            <a:ext cx="9978792" cy="40852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E25B2-ABA0-D549-C5C8-CD9E14B0A5AA}"/>
              </a:ext>
            </a:extLst>
          </p:cNvPr>
          <p:cNvSpPr txBox="1"/>
          <p:nvPr/>
        </p:nvSpPr>
        <p:spPr>
          <a:xfrm>
            <a:off x="771390" y="136827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用户登录注册流图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363980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dfdf7f7e-d772-465d-a7e0-f5057e4b87f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67405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67405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67405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6740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67405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PLUS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3998E0"/>
      </a:accent2>
      <a:accent3>
        <a:srgbClr val="FFC031"/>
      </a:accent3>
      <a:accent4>
        <a:srgbClr val="BCBCBC"/>
      </a:accent4>
      <a:accent5>
        <a:srgbClr val="858585"/>
      </a:accent5>
      <a:accent6>
        <a:srgbClr val="4D4D4D"/>
      </a:accent6>
      <a:hlink>
        <a:srgbClr val="F84D4D"/>
      </a:hlink>
      <a:folHlink>
        <a:srgbClr val="979797"/>
      </a:folHlink>
    </a:clrScheme>
    <a:fontScheme name="swzqu2xq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0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1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7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8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ppt/theme/themeOverride9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3998E0"/>
    </a:accent2>
    <a:accent3>
      <a:srgbClr val="FFC031"/>
    </a:accent3>
    <a:accent4>
      <a:srgbClr val="BCBCBC"/>
    </a:accent4>
    <a:accent5>
      <a:srgbClr val="858585"/>
    </a:accent5>
    <a:accent6>
      <a:srgbClr val="4D4D4D"/>
    </a:accent6>
    <a:hlink>
      <a:srgbClr val="F84D4D"/>
    </a:hlink>
    <a:folHlink>
      <a:srgbClr val="9797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34b4b-eba6-486d-bfc1-4b8e3fe39092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409D07-781D-4C73-B183-D8A6948F7ED8}">
  <ds:schemaRefs>
    <ds:schemaRef ds:uri="http://schemas.microsoft.com/office/2006/metadata/properties"/>
    <ds:schemaRef ds:uri="http://schemas.microsoft.com/office/infopath/2007/PartnerControls"/>
    <ds:schemaRef ds:uri="97934b4b-eba6-486d-bfc1-4b8e3fe39092"/>
    <ds:schemaRef ds:uri="0a5c0dea-e5d7-4228-9256-3793bb42fa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37DDB5C-9D9D-44E1-A58A-002BDDC3CB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5C7780-8869-4E70-AE68-B1F23BD79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701</TotalTime>
  <Words>2421</Words>
  <Application>Microsoft Office PowerPoint</Application>
  <PresentationFormat>宽屏</PresentationFormat>
  <Paragraphs>248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微软雅黑</vt:lpstr>
      <vt:lpstr>Arial</vt:lpstr>
      <vt:lpstr>OfficePLUS</vt:lpstr>
      <vt:lpstr>与爱同航 北航学子的 一键恋爱指南 Fly with Love</vt:lpstr>
      <vt:lpstr>PowerPoint 演示文稿</vt:lpstr>
      <vt:lpstr>设计思路</vt:lpstr>
      <vt:lpstr>背景调研</vt:lpstr>
      <vt:lpstr>需求分析</vt:lpstr>
      <vt:lpstr>功能导图</vt:lpstr>
      <vt:lpstr>数据流图</vt:lpstr>
      <vt:lpstr>数据流图</vt:lpstr>
      <vt:lpstr>数据流图</vt:lpstr>
      <vt:lpstr>数据流图</vt:lpstr>
      <vt:lpstr>数据流图</vt:lpstr>
      <vt:lpstr>数据流图</vt:lpstr>
      <vt:lpstr>数据库设计</vt:lpstr>
      <vt:lpstr>1. 概念模式设计</vt:lpstr>
      <vt:lpstr>PowerPoint 演示文稿</vt:lpstr>
      <vt:lpstr>PowerPoint 演示文稿</vt:lpstr>
      <vt:lpstr>PowerPoint 演示文稿</vt:lpstr>
      <vt:lpstr>2. 逻辑模式设计</vt:lpstr>
      <vt:lpstr>3.设计优化</vt:lpstr>
      <vt:lpstr>PowerPoint 演示文稿</vt:lpstr>
      <vt:lpstr>PowerPoint 演示文稿</vt:lpstr>
      <vt:lpstr>功能特点</vt:lpstr>
      <vt:lpstr>1. 鉴权实现 </vt:lpstr>
      <vt:lpstr>2. 推荐算法</vt:lpstr>
      <vt:lpstr>3. 文件上传</vt:lpstr>
      <vt:lpstr>4. 动态路由匹配</vt:lpstr>
      <vt:lpstr>5. 触发器设计 </vt:lpstr>
      <vt:lpstr>6. 其他：演示中展示</vt:lpstr>
      <vt:lpstr>产品展示</vt:lpstr>
      <vt:lpstr>IP: http://39.107.136.38  难免存在考虑不周的情况，实际使用时若出现Bug，敬请谅解并及时通知管理员</vt:lpstr>
      <vt:lpstr>登录注册</vt:lpstr>
      <vt:lpstr>广场</vt:lpstr>
      <vt:lpstr>聊天</vt:lpstr>
      <vt:lpstr>用户中心</vt:lpstr>
      <vt:lpstr>消息</vt:lpstr>
      <vt:lpstr>发布帖子/照片</vt:lpstr>
      <vt:lpstr>灵魂匹配</vt:lpstr>
      <vt:lpstr>后台管理系统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博文 杨</cp:lastModifiedBy>
  <cp:revision>142</cp:revision>
  <cp:lastPrinted>2022-06-23T16:00:00Z</cp:lastPrinted>
  <dcterms:created xsi:type="dcterms:W3CDTF">2022-06-23T16:00:00Z</dcterms:created>
  <dcterms:modified xsi:type="dcterms:W3CDTF">2024-01-03T08:42:59Z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dfdf7f7e-d772-465d-a7e0-f5057e4b87f0</vt:lpwstr>
  </property>
  <property fmtid="{D5CDD505-2E9C-101B-9397-08002B2CF9AE}" pid="3" name="ContentTypeId">
    <vt:lpwstr>0x010100D1443A8EF62DE444B1FF07917E22EF72</vt:lpwstr>
  </property>
</Properties>
</file>